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95" r:id="rId2"/>
    <p:sldId id="257" r:id="rId3"/>
    <p:sldId id="287" r:id="rId4"/>
    <p:sldId id="259" r:id="rId5"/>
    <p:sldId id="260" r:id="rId6"/>
    <p:sldId id="262" r:id="rId7"/>
    <p:sldId id="263" r:id="rId8"/>
    <p:sldId id="261" r:id="rId9"/>
    <p:sldId id="267" r:id="rId10"/>
    <p:sldId id="268" r:id="rId11"/>
    <p:sldId id="292" r:id="rId12"/>
    <p:sldId id="269" r:id="rId13"/>
    <p:sldId id="293" r:id="rId14"/>
    <p:sldId id="270" r:id="rId15"/>
    <p:sldId id="272" r:id="rId16"/>
    <p:sldId id="264" r:id="rId17"/>
    <p:sldId id="273" r:id="rId18"/>
    <p:sldId id="274" r:id="rId19"/>
    <p:sldId id="275" r:id="rId20"/>
    <p:sldId id="276" r:id="rId21"/>
    <p:sldId id="265" r:id="rId22"/>
    <p:sldId id="279" r:id="rId23"/>
    <p:sldId id="277" r:id="rId24"/>
    <p:sldId id="281" r:id="rId25"/>
    <p:sldId id="278" r:id="rId26"/>
    <p:sldId id="280" r:id="rId27"/>
    <p:sldId id="285" r:id="rId28"/>
    <p:sldId id="282" r:id="rId29"/>
    <p:sldId id="283" r:id="rId30"/>
    <p:sldId id="296" r:id="rId31"/>
    <p:sldId id="284" r:id="rId32"/>
    <p:sldId id="289" r:id="rId33"/>
    <p:sldId id="290" r:id="rId34"/>
    <p:sldId id="288" r:id="rId35"/>
    <p:sldId id="286" r:id="rId36"/>
    <p:sldId id="291" r:id="rId37"/>
    <p:sldId id="271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805D21-3EF9-8842-9CE1-508E0B8324EA}" type="datetimeFigureOut">
              <a:rPr lang="it-IT" smtClean="0"/>
              <a:t>13/02/25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38850F-C57D-3B4B-B37D-5BEF23CE275F}" type="slidenum">
              <a:rPr lang="it-IT" smtClean="0"/>
              <a:t>‹n.›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taciviliimmigrazione.dlci.interno.gov.it/it/aree-archeologiche-e-spazi-museali" TargetMode="External"/><Relationship Id="rId4" Type="http://schemas.openxmlformats.org/officeDocument/2006/relationships/hyperlink" Target="http://www.libertaciviliimmigrazione.dlci.interno.gov.it/it/foresta-tarvisio-tarvisio-udine" TargetMode="External"/><Relationship Id="rId5" Type="http://schemas.openxmlformats.org/officeDocument/2006/relationships/hyperlink" Target="http://www.libertaciviliimmigrazione.dlci.interno.gov.it/it/quarto-santa-chiara-palena-chieti" TargetMode="External"/><Relationship Id="rId6" Type="http://schemas.openxmlformats.org/officeDocument/2006/relationships/hyperlink" Target="http://www.libertaciviliimmigrazione.dlci.interno.gov.it/it/fondo-edifici-culto/i-calendari" TargetMode="External"/><Relationship Id="rId7" Type="http://schemas.openxmlformats.org/officeDocument/2006/relationships/hyperlink" Target="http://www.libertaciviliimmigrazione.dlci.interno.gov.it/it/pubblicazioni-0" TargetMode="External"/><Relationship Id="rId8" Type="http://schemas.openxmlformats.org/officeDocument/2006/relationships/hyperlink" Target="http://www.libertaciviliimmigrazione.dlci.interno.gov.it/it/chiese" TargetMode="External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iodigitalefec.dlci.interno.it/fec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70426" y="3045747"/>
            <a:ext cx="6876546" cy="1752600"/>
          </a:xfrm>
        </p:spPr>
        <p:txBody>
          <a:bodyPr>
            <a:normAutofit fontScale="40000" lnSpcReduction="20000"/>
          </a:bodyPr>
          <a:lstStyle/>
          <a:p>
            <a:r>
              <a:rPr lang="it-IT" sz="3400" i="1" dirty="0">
                <a:solidFill>
                  <a:srgbClr val="004080"/>
                </a:solidFill>
                <a:latin typeface="Apple Chancery"/>
                <a:cs typeface="Apple Chancery"/>
              </a:rPr>
              <a:t>Dott. Alessandro Tortorella</a:t>
            </a:r>
            <a:br>
              <a:rPr lang="it-IT" sz="3400" i="1" dirty="0">
                <a:solidFill>
                  <a:srgbClr val="004080"/>
                </a:solidFill>
                <a:latin typeface="Apple Chancery"/>
                <a:cs typeface="Apple Chancery"/>
              </a:rPr>
            </a:br>
            <a:r>
              <a:rPr lang="it-IT" sz="2900" dirty="0">
                <a:solidFill>
                  <a:srgbClr val="004080"/>
                </a:solidFill>
                <a:cs typeface="Georgia"/>
              </a:rPr>
              <a:t/>
            </a:r>
            <a:br>
              <a:rPr lang="it-IT" sz="2900" dirty="0">
                <a:solidFill>
                  <a:srgbClr val="004080"/>
                </a:solidFill>
                <a:cs typeface="Georgia"/>
              </a:rPr>
            </a:br>
            <a:endParaRPr lang="it-IT" sz="2900" dirty="0" smtClean="0">
              <a:solidFill>
                <a:srgbClr val="004080"/>
              </a:solidFill>
              <a:cs typeface="Georgia"/>
            </a:endParaRPr>
          </a:p>
          <a:p>
            <a:r>
              <a:rPr lang="it-IT" sz="3400" dirty="0" smtClean="0">
                <a:solidFill>
                  <a:srgbClr val="004080"/>
                </a:solidFill>
                <a:latin typeface="Georgia"/>
                <a:cs typeface="Georgia"/>
              </a:rPr>
              <a:t>Prefetto </a:t>
            </a:r>
            <a:r>
              <a:rPr lang="it-IT" sz="3400" dirty="0">
                <a:solidFill>
                  <a:srgbClr val="004080"/>
                </a:solidFill>
                <a:latin typeface="Georgia"/>
                <a:cs typeface="Georgia"/>
              </a:rPr>
              <a:t>della Repubblica</a:t>
            </a:r>
            <a:br>
              <a:rPr lang="it-IT" sz="3400" dirty="0">
                <a:solidFill>
                  <a:srgbClr val="004080"/>
                </a:solidFill>
                <a:latin typeface="Georgia"/>
                <a:cs typeface="Georgia"/>
              </a:rPr>
            </a:br>
            <a:endParaRPr lang="it-IT" sz="3400" dirty="0" smtClean="0">
              <a:solidFill>
                <a:srgbClr val="004080"/>
              </a:solidFill>
              <a:latin typeface="Georgia"/>
              <a:cs typeface="Georgia"/>
            </a:endParaRPr>
          </a:p>
          <a:p>
            <a:r>
              <a:rPr lang="it-IT" sz="3400" dirty="0" smtClean="0">
                <a:solidFill>
                  <a:srgbClr val="004080"/>
                </a:solidFill>
                <a:latin typeface="Georgia"/>
                <a:cs typeface="Georgia"/>
              </a:rPr>
              <a:t>Direttore Centrale degli affari dei culti e </a:t>
            </a:r>
            <a:r>
              <a:rPr lang="it-IT" sz="3400" smtClean="0">
                <a:solidFill>
                  <a:srgbClr val="004080"/>
                </a:solidFill>
                <a:latin typeface="Georgia"/>
                <a:cs typeface="Georgia"/>
              </a:rPr>
              <a:t>per l’amministrazione del Fondo </a:t>
            </a:r>
            <a:r>
              <a:rPr lang="it-IT" sz="3400" dirty="0">
                <a:solidFill>
                  <a:srgbClr val="004080"/>
                </a:solidFill>
                <a:latin typeface="Georgia"/>
                <a:cs typeface="Georgia"/>
              </a:rPr>
              <a:t>edifici di Culto</a:t>
            </a:r>
            <a:r>
              <a:rPr lang="it-IT" dirty="0">
                <a:solidFill>
                  <a:srgbClr val="004080"/>
                </a:solidFill>
                <a:cs typeface="Georgia"/>
              </a:rPr>
              <a:t/>
            </a:r>
            <a:br>
              <a:rPr lang="it-IT" dirty="0">
                <a:solidFill>
                  <a:srgbClr val="004080"/>
                </a:solidFill>
                <a:cs typeface="Georgia"/>
              </a:rPr>
            </a:br>
            <a:r>
              <a:rPr lang="it-IT" dirty="0">
                <a:solidFill>
                  <a:srgbClr val="004080"/>
                </a:solidFill>
                <a:cs typeface="Georgia"/>
              </a:rPr>
              <a:t/>
            </a:r>
            <a:br>
              <a:rPr lang="it-IT" dirty="0">
                <a:solidFill>
                  <a:srgbClr val="004080"/>
                </a:solidFill>
                <a:cs typeface="Georgia"/>
              </a:rPr>
            </a:b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800" dirty="0">
                <a:solidFill>
                  <a:srgbClr val="004080"/>
                </a:solidFill>
                <a:cs typeface="Georgia"/>
              </a:rPr>
              <a:t>IL </a:t>
            </a:r>
            <a:r>
              <a:rPr lang="it-IT" sz="2800" b="1" dirty="0">
                <a:solidFill>
                  <a:srgbClr val="004080"/>
                </a:solidFill>
                <a:cs typeface="Georgia"/>
              </a:rPr>
              <a:t>F</a:t>
            </a:r>
            <a:r>
              <a:rPr lang="it-IT" sz="2800" dirty="0">
                <a:solidFill>
                  <a:srgbClr val="004080"/>
                </a:solidFill>
                <a:cs typeface="Georgia"/>
              </a:rPr>
              <a:t>ondo </a:t>
            </a:r>
            <a:r>
              <a:rPr lang="it-IT" sz="2800" b="1" dirty="0">
                <a:solidFill>
                  <a:srgbClr val="004080"/>
                </a:solidFill>
                <a:cs typeface="Georgia"/>
              </a:rPr>
              <a:t>E</a:t>
            </a:r>
            <a:r>
              <a:rPr lang="it-IT" sz="2800" dirty="0">
                <a:solidFill>
                  <a:srgbClr val="004080"/>
                </a:solidFill>
                <a:cs typeface="Georgia"/>
              </a:rPr>
              <a:t>difici di </a:t>
            </a:r>
            <a:r>
              <a:rPr lang="it-IT" sz="2800" b="1" dirty="0">
                <a:solidFill>
                  <a:srgbClr val="004080"/>
                </a:solidFill>
                <a:cs typeface="Georgia"/>
              </a:rPr>
              <a:t>C</a:t>
            </a:r>
            <a:r>
              <a:rPr lang="it-IT" sz="2800" dirty="0">
                <a:solidFill>
                  <a:srgbClr val="004080"/>
                </a:solidFill>
                <a:cs typeface="Georgia"/>
              </a:rPr>
              <a:t>ulto.</a:t>
            </a:r>
            <a:br>
              <a:rPr lang="it-IT" sz="2800" dirty="0">
                <a:solidFill>
                  <a:srgbClr val="004080"/>
                </a:solidFill>
                <a:cs typeface="Georgia"/>
              </a:rPr>
            </a:br>
            <a:r>
              <a:rPr lang="it-IT" sz="2800" dirty="0">
                <a:solidFill>
                  <a:srgbClr val="004080"/>
                </a:solidFill>
                <a:cs typeface="Georgia"/>
              </a:rPr>
              <a:t>Storia, struttura e gestione </a:t>
            </a:r>
            <a:br>
              <a:rPr lang="it-IT" sz="2800" dirty="0">
                <a:solidFill>
                  <a:srgbClr val="004080"/>
                </a:solidFill>
                <a:cs typeface="Georgia"/>
              </a:rPr>
            </a:br>
            <a:r>
              <a:rPr lang="it-IT" sz="2800" dirty="0">
                <a:solidFill>
                  <a:srgbClr val="004080"/>
                </a:solidFill>
                <a:cs typeface="Georgia"/>
              </a:rPr>
              <a:t>del patrimonio culturale e artistico dello Stato</a:t>
            </a:r>
            <a:endParaRPr lang="it-IT" sz="2800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163472"/>
            <a:ext cx="1636418" cy="123549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4042" y="5037268"/>
            <a:ext cx="8628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4080"/>
                </a:solidFill>
              </a:rPr>
              <a:t>Corso di Formazione organizzato dal Settore Educazione al Patrimonio di Italia Nostra per i docenti di ogni ordine e grado – </a:t>
            </a:r>
            <a:r>
              <a:rPr lang="it-IT" dirty="0" err="1" smtClean="0">
                <a:solidFill>
                  <a:srgbClr val="004080"/>
                </a:solidFill>
              </a:rPr>
              <a:t>a.s.</a:t>
            </a:r>
            <a:r>
              <a:rPr lang="it-IT" dirty="0" smtClean="0">
                <a:solidFill>
                  <a:srgbClr val="004080"/>
                </a:solidFill>
              </a:rPr>
              <a:t> 2024-2025</a:t>
            </a:r>
          </a:p>
          <a:p>
            <a:pPr algn="ctr"/>
            <a:endParaRPr lang="it-IT" dirty="0" smtClean="0">
              <a:solidFill>
                <a:srgbClr val="004080"/>
              </a:solidFill>
            </a:endParaRPr>
          </a:p>
          <a:p>
            <a:pPr algn="ctr"/>
            <a:r>
              <a:rPr lang="it-IT" dirty="0" smtClean="0">
                <a:solidFill>
                  <a:srgbClr val="004080"/>
                </a:solidFill>
              </a:rPr>
              <a:t>13 febbraio 2025</a:t>
            </a:r>
          </a:p>
          <a:p>
            <a:endParaRPr lang="it-IT" dirty="0" smtClean="0"/>
          </a:p>
        </p:txBody>
      </p:sp>
      <p:pic>
        <p:nvPicPr>
          <p:cNvPr id="6" name="Immagine 5" descr="IN EDU_A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2" y="291792"/>
            <a:ext cx="1511949" cy="11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045" y="6309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4080"/>
                </a:solidFill>
              </a:rPr>
              <a:t>Roma, </a:t>
            </a:r>
            <a:r>
              <a:rPr lang="it-IT" b="1" i="1" dirty="0">
                <a:solidFill>
                  <a:srgbClr val="004080"/>
                </a:solidFill>
              </a:rPr>
              <a:t>Chiesa del Gesù</a:t>
            </a:r>
            <a:r>
              <a:rPr lang="it-IT" b="1" dirty="0">
                <a:solidFill>
                  <a:srgbClr val="004080"/>
                </a:solidFill>
              </a:rPr>
              <a:t/>
            </a:r>
            <a:br>
              <a:rPr lang="it-IT" b="1" dirty="0">
                <a:solidFill>
                  <a:srgbClr val="004080"/>
                </a:solidFill>
              </a:rPr>
            </a:b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6" name="Segnaposto contenuto 5" descr="liturgic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b="3919"/>
          <a:stretch>
            <a:fillRect/>
          </a:stretch>
        </p:blipFill>
        <p:spPr>
          <a:xfrm>
            <a:off x="1232192" y="1629812"/>
            <a:ext cx="6626178" cy="3562461"/>
          </a:xfrm>
        </p:spPr>
      </p:pic>
      <p:pic>
        <p:nvPicPr>
          <p:cNvPr id="8" name="Immagine 7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27" y="5042508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4080"/>
                </a:solidFill>
              </a:rPr>
              <a:t>Roma, </a:t>
            </a:r>
            <a:r>
              <a:rPr lang="it-IT" b="1" i="1" dirty="0" smtClean="0">
                <a:solidFill>
                  <a:srgbClr val="004080"/>
                </a:solidFill>
              </a:rPr>
              <a:t>Ara Coeli</a:t>
            </a:r>
            <a:endParaRPr lang="it-IT" dirty="0"/>
          </a:p>
        </p:txBody>
      </p:sp>
      <p:pic>
        <p:nvPicPr>
          <p:cNvPr id="8" name="Segnaposto contenuto 7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15381"/>
          <a:stretch>
            <a:fillRect/>
          </a:stretch>
        </p:blipFill>
        <p:spPr>
          <a:xfrm>
            <a:off x="1405698" y="1886224"/>
            <a:ext cx="6364659" cy="3823003"/>
          </a:xfrm>
        </p:spPr>
      </p:pic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50" y="5091479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40690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4080"/>
                </a:solidFill>
              </a:rPr>
              <a:t>Napoli, </a:t>
            </a:r>
            <a:r>
              <a:rPr lang="it-IT" b="1" i="1" dirty="0">
                <a:solidFill>
                  <a:srgbClr val="004080"/>
                </a:solidFill>
              </a:rPr>
              <a:t>Santa Chiara</a:t>
            </a:r>
            <a:r>
              <a:rPr lang="it-IT" b="1" dirty="0">
                <a:solidFill>
                  <a:srgbClr val="004080"/>
                </a:solidFill>
              </a:rPr>
              <a:t/>
            </a:r>
            <a:br>
              <a:rPr lang="it-IT" b="1" dirty="0">
                <a:solidFill>
                  <a:srgbClr val="004080"/>
                </a:solidFill>
              </a:rPr>
            </a:b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28927_complesso-monumentale-di-santa-chiar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 b="10912"/>
          <a:stretch>
            <a:fillRect/>
          </a:stretch>
        </p:blipFill>
        <p:spPr>
          <a:xfrm>
            <a:off x="1081312" y="1821727"/>
            <a:ext cx="7020250" cy="3774328"/>
          </a:xfrm>
        </p:spPr>
      </p:pic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510538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Trani, </a:t>
            </a:r>
            <a:r>
              <a:rPr lang="it-IT" b="1" i="1" dirty="0" smtClean="0">
                <a:solidFill>
                  <a:srgbClr val="004080"/>
                </a:solidFill>
              </a:rPr>
              <a:t>Chiesa di Santa Maria delle Grazie</a:t>
            </a:r>
            <a:endParaRPr lang="it-IT" b="1" i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9" b="23119"/>
          <a:stretch>
            <a:fillRect/>
          </a:stretch>
        </p:blipFill>
        <p:spPr>
          <a:xfrm>
            <a:off x="1735127" y="2161610"/>
            <a:ext cx="6341287" cy="3409294"/>
          </a:xfrm>
        </p:spPr>
      </p:pic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505508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51782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4080"/>
                </a:solidFill>
              </a:rPr>
              <a:t>Palermo, </a:t>
            </a:r>
            <a:r>
              <a:rPr lang="it-IT" b="1" i="1" dirty="0">
                <a:solidFill>
                  <a:srgbClr val="004080"/>
                </a:solidFill>
              </a:rPr>
              <a:t>Santa Maria </a:t>
            </a:r>
            <a:r>
              <a:rPr lang="it-IT" b="1" i="1" dirty="0" smtClean="0">
                <a:solidFill>
                  <a:srgbClr val="004080"/>
                </a:solidFill>
              </a:rPr>
              <a:t>dell’Ammiraglio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contenuto 7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1169326" y="1851310"/>
            <a:ext cx="6311843" cy="3530972"/>
          </a:xfrm>
        </p:spPr>
      </p:pic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77" y="5067657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2633" y="1690521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it-IT" sz="2400" dirty="0">
                <a:solidFill>
                  <a:srgbClr val="004080"/>
                </a:solidFill>
              </a:rPr>
              <a:t>Sono di proprietà del FEC anche la maggior parte degli oggetti conservati nelle chiese, e, fra questi, </a:t>
            </a:r>
            <a:r>
              <a:rPr lang="it-IT" sz="2400" b="1" dirty="0">
                <a:solidFill>
                  <a:srgbClr val="004080"/>
                </a:solidFill>
              </a:rPr>
              <a:t>i quadri</a:t>
            </a:r>
            <a:r>
              <a:rPr lang="it-IT" sz="2400" dirty="0">
                <a:solidFill>
                  <a:srgbClr val="004080"/>
                </a:solidFill>
              </a:rPr>
              <a:t>, le </a:t>
            </a:r>
            <a:r>
              <a:rPr lang="it-IT" sz="2400" b="1" dirty="0">
                <a:solidFill>
                  <a:srgbClr val="004080"/>
                </a:solidFill>
              </a:rPr>
              <a:t>statue</a:t>
            </a:r>
            <a:r>
              <a:rPr lang="it-IT" sz="2400" dirty="0">
                <a:solidFill>
                  <a:srgbClr val="004080"/>
                </a:solidFill>
              </a:rPr>
              <a:t>, gli </a:t>
            </a:r>
            <a:r>
              <a:rPr lang="it-IT" sz="2400" b="1" dirty="0">
                <a:solidFill>
                  <a:srgbClr val="004080"/>
                </a:solidFill>
              </a:rPr>
              <a:t>arredi sacri</a:t>
            </a:r>
            <a:r>
              <a:rPr lang="it-IT" sz="2400" dirty="0">
                <a:solidFill>
                  <a:srgbClr val="004080"/>
                </a:solidFill>
              </a:rPr>
              <a:t> e le </a:t>
            </a:r>
            <a:r>
              <a:rPr lang="it-IT" sz="2400" b="1" dirty="0">
                <a:solidFill>
                  <a:srgbClr val="004080"/>
                </a:solidFill>
              </a:rPr>
              <a:t>opere d’arte</a:t>
            </a:r>
            <a:r>
              <a:rPr lang="it-IT" sz="2400" dirty="0">
                <a:solidFill>
                  <a:srgbClr val="004080"/>
                </a:solidFill>
              </a:rPr>
              <a:t>. </a:t>
            </a:r>
            <a:endParaRPr lang="it-IT" sz="2400" dirty="0" smtClean="0">
              <a:solidFill>
                <a:srgbClr val="004080"/>
              </a:solidFill>
            </a:endParaRPr>
          </a:p>
          <a:p>
            <a:pPr marL="0" indent="0" fontAlgn="base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 fontAlgn="base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Arnolfo </a:t>
            </a:r>
            <a:r>
              <a:rPr lang="it-IT" sz="2400" dirty="0">
                <a:solidFill>
                  <a:srgbClr val="004080"/>
                </a:solidFill>
              </a:rPr>
              <a:t>di Cambio, Giotto, Masolino, Paolo Veneziano, Donatello, Masaccio, Pinturicchio, Benozzo </a:t>
            </a:r>
            <a:r>
              <a:rPr lang="it-IT" sz="2400" dirty="0" err="1">
                <a:solidFill>
                  <a:srgbClr val="004080"/>
                </a:solidFill>
              </a:rPr>
              <a:t>Gozzoli</a:t>
            </a:r>
            <a:r>
              <a:rPr lang="it-IT" sz="2400" dirty="0">
                <a:solidFill>
                  <a:srgbClr val="004080"/>
                </a:solidFill>
              </a:rPr>
              <a:t>, Ghirlandaio, Filippino Lippi, Antoniazzo Romano, i Della Robbia, </a:t>
            </a:r>
            <a:r>
              <a:rPr lang="it-IT" sz="2400" u="sng" dirty="0">
                <a:solidFill>
                  <a:srgbClr val="004080"/>
                </a:solidFill>
              </a:rPr>
              <a:t>Michelangelo</a:t>
            </a:r>
            <a:r>
              <a:rPr lang="it-IT" sz="2400" dirty="0">
                <a:solidFill>
                  <a:srgbClr val="004080"/>
                </a:solidFill>
              </a:rPr>
              <a:t>, </a:t>
            </a:r>
            <a:r>
              <a:rPr lang="it-IT" sz="2400" u="sng" dirty="0">
                <a:solidFill>
                  <a:srgbClr val="004080"/>
                </a:solidFill>
              </a:rPr>
              <a:t>Tiziano</a:t>
            </a:r>
            <a:r>
              <a:rPr lang="it-IT" sz="2400" dirty="0">
                <a:solidFill>
                  <a:srgbClr val="004080"/>
                </a:solidFill>
              </a:rPr>
              <a:t>, </a:t>
            </a:r>
            <a:r>
              <a:rPr lang="it-IT" sz="2400" u="sng" dirty="0">
                <a:solidFill>
                  <a:srgbClr val="004080"/>
                </a:solidFill>
              </a:rPr>
              <a:t>Giorgio Vasari</a:t>
            </a:r>
            <a:r>
              <a:rPr lang="it-IT" sz="2400" dirty="0">
                <a:solidFill>
                  <a:srgbClr val="004080"/>
                </a:solidFill>
              </a:rPr>
              <a:t>, </a:t>
            </a:r>
            <a:r>
              <a:rPr lang="it-IT" sz="2400" u="sng" dirty="0">
                <a:solidFill>
                  <a:srgbClr val="004080"/>
                </a:solidFill>
              </a:rPr>
              <a:t>Guido Reni, Caravaggio</a:t>
            </a:r>
            <a:r>
              <a:rPr lang="it-IT" sz="2400" dirty="0">
                <a:solidFill>
                  <a:srgbClr val="004080"/>
                </a:solidFill>
              </a:rPr>
              <a:t>, il Cavalier d’Arpino, </a:t>
            </a:r>
            <a:r>
              <a:rPr lang="it-IT" sz="2400" u="sng" dirty="0">
                <a:solidFill>
                  <a:srgbClr val="004080"/>
                </a:solidFill>
              </a:rPr>
              <a:t>Gian Lorenzo Bernini</a:t>
            </a:r>
            <a:r>
              <a:rPr lang="it-IT" sz="2400" dirty="0">
                <a:solidFill>
                  <a:srgbClr val="004080"/>
                </a:solidFill>
              </a:rPr>
              <a:t>, Cosimo </a:t>
            </a:r>
            <a:r>
              <a:rPr lang="it-IT" sz="2400" dirty="0" err="1">
                <a:solidFill>
                  <a:srgbClr val="004080"/>
                </a:solidFill>
              </a:rPr>
              <a:t>Fanzago</a:t>
            </a:r>
            <a:r>
              <a:rPr lang="it-IT" sz="2400" dirty="0">
                <a:solidFill>
                  <a:srgbClr val="004080"/>
                </a:solidFill>
              </a:rPr>
              <a:t>, Domenico Antonio Vaccaro: sono alcuni degli autori, fra i più illustri e rappresentativi, dei capolavori conservati nelle chiese del Fondo.</a:t>
            </a:r>
          </a:p>
          <a:p>
            <a:pPr marL="0" indent="0" fontAlgn="base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 fontAlgn="base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Le </a:t>
            </a:r>
            <a:r>
              <a:rPr lang="it-IT" sz="2400" dirty="0">
                <a:solidFill>
                  <a:srgbClr val="004080"/>
                </a:solidFill>
              </a:rPr>
              <a:t>chiese e le opere d’arte che vi sono contenute costituiscono l’oggetto delle fotografie digitali che si possono visionare </a:t>
            </a:r>
            <a:r>
              <a:rPr lang="it-IT" sz="2400" b="1" dirty="0" smtClean="0">
                <a:solidFill>
                  <a:srgbClr val="004080"/>
                </a:solidFill>
              </a:rPr>
              <a:t>nell’archivio digitale del </a:t>
            </a:r>
            <a:r>
              <a:rPr lang="it-IT" sz="2400" b="1" dirty="0">
                <a:solidFill>
                  <a:srgbClr val="004080"/>
                </a:solidFill>
              </a:rPr>
              <a:t>Fondo edifici di </a:t>
            </a:r>
            <a:r>
              <a:rPr lang="it-IT" sz="2400" b="1" dirty="0" smtClean="0">
                <a:solidFill>
                  <a:srgbClr val="004080"/>
                </a:solidFill>
              </a:rPr>
              <a:t>culto.</a:t>
            </a:r>
            <a:endParaRPr lang="it-IT" sz="2400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5" y="16347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76596" y="1527048"/>
            <a:ext cx="8503920" cy="4572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dirty="0">
                <a:solidFill>
                  <a:srgbClr val="004080"/>
                </a:solidFill>
              </a:rPr>
              <a:t>Appartengono al Fondo anche </a:t>
            </a:r>
            <a:r>
              <a:rPr lang="it-IT" dirty="0" smtClean="0">
                <a:solidFill>
                  <a:srgbClr val="004080"/>
                </a:solidFill>
              </a:rPr>
              <a:t>importanti </a:t>
            </a:r>
            <a:r>
              <a:rPr lang="it-IT" b="1" dirty="0" smtClean="0">
                <a:solidFill>
                  <a:srgbClr val="004080"/>
                </a:solidFill>
              </a:rPr>
              <a:t>aree archeologiche e museali</a:t>
            </a:r>
            <a:r>
              <a:rPr lang="it-IT" dirty="0" smtClean="0">
                <a:solidFill>
                  <a:srgbClr val="004080"/>
                </a:solidFill>
              </a:rPr>
              <a:t>, </a:t>
            </a:r>
            <a:r>
              <a:rPr lang="it-IT" dirty="0">
                <a:solidFill>
                  <a:srgbClr val="004080"/>
                </a:solidFill>
              </a:rPr>
              <a:t>come le “</a:t>
            </a:r>
            <a:r>
              <a:rPr lang="it-IT" u="sng" dirty="0">
                <a:solidFill>
                  <a:srgbClr val="004080"/>
                </a:solidFill>
              </a:rPr>
              <a:t>Case romane</a:t>
            </a:r>
            <a:r>
              <a:rPr lang="it-IT" dirty="0">
                <a:solidFill>
                  <a:srgbClr val="004080"/>
                </a:solidFill>
              </a:rPr>
              <a:t>”, ossia la </a:t>
            </a:r>
            <a:r>
              <a:rPr lang="it-IT" i="1" dirty="0">
                <a:solidFill>
                  <a:srgbClr val="004080"/>
                </a:solidFill>
              </a:rPr>
              <a:t>domus</a:t>
            </a:r>
            <a:r>
              <a:rPr lang="it-IT" dirty="0">
                <a:solidFill>
                  <a:srgbClr val="004080"/>
                </a:solidFill>
              </a:rPr>
              <a:t> sottostante la Basilica dei Santi Giovanni e Paolo al Celio in Roma; il </a:t>
            </a:r>
            <a:r>
              <a:rPr lang="it-IT" u="sng" dirty="0">
                <a:solidFill>
                  <a:srgbClr val="004080"/>
                </a:solidFill>
              </a:rPr>
              <a:t>museo dell’Opera di Santa Chiara</a:t>
            </a:r>
            <a:r>
              <a:rPr lang="it-IT" dirty="0">
                <a:solidFill>
                  <a:srgbClr val="004080"/>
                </a:solidFill>
              </a:rPr>
              <a:t>, e la </a:t>
            </a:r>
            <a:r>
              <a:rPr lang="it-IT" u="sng" dirty="0">
                <a:solidFill>
                  <a:srgbClr val="004080"/>
                </a:solidFill>
              </a:rPr>
              <a:t>Sala degli arredi sacri nella Basilica di San Domenico Maggiore</a:t>
            </a:r>
            <a:r>
              <a:rPr lang="it-IT" dirty="0">
                <a:solidFill>
                  <a:srgbClr val="004080"/>
                </a:solidFill>
              </a:rPr>
              <a:t>, entrambi in Napoli; il </a:t>
            </a:r>
            <a:r>
              <a:rPr lang="it-IT" u="sng" dirty="0">
                <a:solidFill>
                  <a:srgbClr val="004080"/>
                </a:solidFill>
              </a:rPr>
              <a:t>tesoro e i mosaici della Cappella Palatina nel Palazzo dei Normanni a Palermo</a:t>
            </a:r>
            <a:r>
              <a:rPr lang="it-IT" dirty="0" smtClean="0">
                <a:solidFill>
                  <a:srgbClr val="004080"/>
                </a:solidFill>
              </a:rPr>
              <a:t>.</a:t>
            </a:r>
          </a:p>
          <a:p>
            <a:pPr marL="0" indent="0" fontAlgn="base">
              <a:buNone/>
            </a:pPr>
            <a:endParaRPr lang="it-IT" dirty="0">
              <a:solidFill>
                <a:srgbClr val="004080"/>
              </a:solidFill>
            </a:endParaRP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4992208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537" y="46752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Roma, “Case romane” </a:t>
            </a:r>
            <a:r>
              <a:rPr lang="it-IT" b="1" dirty="0">
                <a:solidFill>
                  <a:srgbClr val="004080"/>
                </a:solidFill>
              </a:rPr>
              <a:t>del </a:t>
            </a:r>
            <a:r>
              <a:rPr lang="it-IT" b="1" dirty="0" smtClean="0">
                <a:solidFill>
                  <a:srgbClr val="004080"/>
                </a:solidFill>
              </a:rPr>
              <a:t>Celio 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pic>
        <p:nvPicPr>
          <p:cNvPr id="5" name="Segnaposto contenuto 4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199"/>
          <a:stretch>
            <a:fillRect/>
          </a:stretch>
        </p:blipFill>
        <p:spPr>
          <a:xfrm>
            <a:off x="1345353" y="1887798"/>
            <a:ext cx="6265846" cy="3368734"/>
          </a:xfr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5130531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92347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4080"/>
                </a:solidFill>
              </a:rPr>
              <a:t>Napoli, </a:t>
            </a:r>
            <a:r>
              <a:rPr lang="it-IT" b="1" i="1" dirty="0">
                <a:solidFill>
                  <a:srgbClr val="004080"/>
                </a:solidFill>
              </a:rPr>
              <a:t>Sala degli arredi sacri nella Basilica di San Domenico Maggiore</a:t>
            </a:r>
            <a:r>
              <a:rPr lang="it-IT" b="1" i="1" dirty="0"/>
              <a:t/>
            </a:r>
            <a:br>
              <a:rPr lang="it-IT" b="1" i="1" dirty="0"/>
            </a:br>
            <a:endParaRPr lang="it-IT" b="1" i="1" dirty="0"/>
          </a:p>
        </p:txBody>
      </p:sp>
      <p:pic>
        <p:nvPicPr>
          <p:cNvPr id="5" name="Segnaposto contenuto 4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1571675" y="1918764"/>
            <a:ext cx="6278420" cy="3375494"/>
          </a:xfr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70" y="510538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29199"/>
            <a:ext cx="8534400" cy="758952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4080"/>
                </a:solidFill>
              </a:rPr>
              <a:t>Il </a:t>
            </a:r>
            <a:r>
              <a:rPr lang="it-IT" sz="2800" b="1" dirty="0">
                <a:solidFill>
                  <a:srgbClr val="004080"/>
                </a:solidFill>
              </a:rPr>
              <a:t>tesoro e i mosaici della </a:t>
            </a:r>
            <a:r>
              <a:rPr lang="it-IT" sz="2800" b="1" i="1" dirty="0">
                <a:solidFill>
                  <a:srgbClr val="004080"/>
                </a:solidFill>
              </a:rPr>
              <a:t>Cappella Palatina nel Palazzo dei Normanni</a:t>
            </a:r>
            <a:r>
              <a:rPr lang="it-IT" sz="2800" b="1" dirty="0">
                <a:solidFill>
                  <a:srgbClr val="004080"/>
                </a:solidFill>
              </a:rPr>
              <a:t> a Palermo</a:t>
            </a:r>
            <a:endParaRPr lang="it-IT" sz="2800" b="1" dirty="0"/>
          </a:p>
        </p:txBody>
      </p:sp>
      <p:pic>
        <p:nvPicPr>
          <p:cNvPr id="5" name="Segnaposto contenuto 4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1873435" y="1967401"/>
            <a:ext cx="5695747" cy="3553203"/>
          </a:xfr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50" y="5078903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Struttura del Ministero dell’Interno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004080"/>
                </a:solidFill>
              </a:rPr>
              <a:t>I</a:t>
            </a:r>
            <a:r>
              <a:rPr lang="it-IT" sz="2400" dirty="0" smtClean="0">
                <a:solidFill>
                  <a:srgbClr val="004080"/>
                </a:solidFill>
              </a:rPr>
              <a:t>l </a:t>
            </a:r>
            <a:r>
              <a:rPr lang="it-IT" sz="2400" dirty="0">
                <a:solidFill>
                  <a:srgbClr val="004080"/>
                </a:solidFill>
              </a:rPr>
              <a:t>M</a:t>
            </a:r>
            <a:r>
              <a:rPr lang="it-IT" sz="2400" dirty="0" smtClean="0">
                <a:solidFill>
                  <a:srgbClr val="004080"/>
                </a:solidFill>
              </a:rPr>
              <a:t>inistero </a:t>
            </a:r>
            <a:r>
              <a:rPr lang="it-IT" sz="2400" dirty="0">
                <a:solidFill>
                  <a:srgbClr val="004080"/>
                </a:solidFill>
              </a:rPr>
              <a:t>dell'Interno è una struttura </a:t>
            </a:r>
            <a:r>
              <a:rPr lang="it-IT" sz="2400" dirty="0" smtClean="0">
                <a:solidFill>
                  <a:srgbClr val="004080"/>
                </a:solidFill>
              </a:rPr>
              <a:t>complessa. </a:t>
            </a:r>
          </a:p>
          <a:p>
            <a:pPr marL="0" indent="0">
              <a:buNone/>
            </a:pPr>
            <a:endParaRPr lang="it-IT" sz="2400" dirty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A livello </a:t>
            </a:r>
            <a:r>
              <a:rPr lang="it-IT" sz="2400" u="sng" dirty="0" smtClean="0">
                <a:solidFill>
                  <a:srgbClr val="004080"/>
                </a:solidFill>
              </a:rPr>
              <a:t>centrale</a:t>
            </a:r>
            <a:r>
              <a:rPr lang="it-IT" sz="2400" dirty="0" smtClean="0">
                <a:solidFill>
                  <a:srgbClr val="004080"/>
                </a:solidFill>
              </a:rPr>
              <a:t> </a:t>
            </a:r>
            <a:r>
              <a:rPr lang="it-IT" sz="2400" dirty="0">
                <a:solidFill>
                  <a:srgbClr val="004080"/>
                </a:solidFill>
              </a:rPr>
              <a:t>si articola in uffici di diretta collaborazione con il ministro (D.P.R. n. 98/2002) e </a:t>
            </a:r>
            <a:r>
              <a:rPr lang="it-IT" sz="2400" i="1" dirty="0">
                <a:solidFill>
                  <a:srgbClr val="800000"/>
                </a:solidFill>
              </a:rPr>
              <a:t>cinque dipartimenti </a:t>
            </a:r>
            <a:r>
              <a:rPr lang="it-IT" sz="2400" dirty="0">
                <a:solidFill>
                  <a:srgbClr val="004080"/>
                </a:solidFill>
              </a:rPr>
              <a:t>(D.P.R. n. 398/2001 e successive modificazioni</a:t>
            </a:r>
            <a:r>
              <a:rPr lang="it-IT" sz="2400" dirty="0" smtClean="0">
                <a:solidFill>
                  <a:srgbClr val="004080"/>
                </a:solidFill>
              </a:rPr>
              <a:t>).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sz="2400" u="sng" dirty="0">
                <a:solidFill>
                  <a:srgbClr val="004080"/>
                </a:solidFill>
              </a:rPr>
              <a:t>A</a:t>
            </a:r>
            <a:r>
              <a:rPr lang="it-IT" sz="2400" u="sng" dirty="0" smtClean="0">
                <a:solidFill>
                  <a:srgbClr val="004080"/>
                </a:solidFill>
              </a:rPr>
              <a:t> </a:t>
            </a:r>
            <a:r>
              <a:rPr lang="it-IT" sz="2400" u="sng" dirty="0">
                <a:solidFill>
                  <a:srgbClr val="004080"/>
                </a:solidFill>
              </a:rPr>
              <a:t>livello </a:t>
            </a:r>
            <a:r>
              <a:rPr lang="it-IT" sz="2400" u="sng" dirty="0" smtClean="0">
                <a:solidFill>
                  <a:srgbClr val="004080"/>
                </a:solidFill>
              </a:rPr>
              <a:t>periferico</a:t>
            </a:r>
            <a:r>
              <a:rPr lang="it-IT" sz="2400" dirty="0" smtClean="0">
                <a:solidFill>
                  <a:srgbClr val="004080"/>
                </a:solidFill>
              </a:rPr>
              <a:t> </a:t>
            </a:r>
            <a:r>
              <a:rPr lang="it-IT" sz="2400" dirty="0">
                <a:solidFill>
                  <a:srgbClr val="004080"/>
                </a:solidFill>
              </a:rPr>
              <a:t>in Prefetture-Uffici Territoriali di Governo, Questure e Comandi dei Vigili del fuoco</a:t>
            </a:r>
          </a:p>
          <a:p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4979635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01871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4080"/>
                </a:solidFill>
              </a:rPr>
              <a:t>Tra i suoi beni il FEC annovera, inoltre, </a:t>
            </a:r>
            <a:r>
              <a:rPr lang="it-IT" b="1" dirty="0">
                <a:solidFill>
                  <a:srgbClr val="004080"/>
                </a:solidFill>
              </a:rPr>
              <a:t>un pregevole fondo librario antico </a:t>
            </a:r>
            <a:r>
              <a:rPr lang="it-IT" dirty="0">
                <a:solidFill>
                  <a:srgbClr val="004080"/>
                </a:solidFill>
              </a:rPr>
              <a:t>custodito nella Biblioteca della Direzione centrale, nel quale vi sono, fra l’altro, circa 400 volumi antichi, stampati a partire dall’anno 1552. </a:t>
            </a: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4080"/>
                </a:solidFill>
              </a:rPr>
              <a:t>Nell’ambito </a:t>
            </a:r>
            <a:r>
              <a:rPr lang="it-IT" dirty="0">
                <a:solidFill>
                  <a:srgbClr val="004080"/>
                </a:solidFill>
              </a:rPr>
              <a:t>di un accordo con l’Archivio centrale dello Stato, il Fondo gestisce un </a:t>
            </a:r>
            <a:r>
              <a:rPr lang="it-IT" b="1" dirty="0">
                <a:solidFill>
                  <a:srgbClr val="004080"/>
                </a:solidFill>
              </a:rPr>
              <a:t>proprio archivio storico</a:t>
            </a:r>
            <a:r>
              <a:rPr lang="it-IT" dirty="0">
                <a:solidFill>
                  <a:srgbClr val="004080"/>
                </a:solidFill>
              </a:rPr>
              <a:t>, conservato nel complesso di S. Croce in Gerusalemme in Roma.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37" y="2033571"/>
            <a:ext cx="3940623" cy="2296888"/>
          </a:xfrm>
          <a:prstGeom prst="rect">
            <a:avLst/>
          </a:prstGeo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4863553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dirty="0" smtClean="0">
                <a:solidFill>
                  <a:srgbClr val="004080"/>
                </a:solidFill>
              </a:rPr>
              <a:t>Il FEC </a:t>
            </a:r>
            <a:r>
              <a:rPr lang="it-IT" dirty="0">
                <a:solidFill>
                  <a:srgbClr val="004080"/>
                </a:solidFill>
              </a:rPr>
              <a:t>è proprietario </a:t>
            </a:r>
            <a:r>
              <a:rPr lang="it-IT" dirty="0" smtClean="0">
                <a:solidFill>
                  <a:srgbClr val="004080"/>
                </a:solidFill>
              </a:rPr>
              <a:t>della </a:t>
            </a:r>
            <a:r>
              <a:rPr lang="it-IT" b="1" dirty="0" smtClean="0">
                <a:solidFill>
                  <a:srgbClr val="004080"/>
                </a:solidFill>
              </a:rPr>
              <a:t>Foresta di Tarvisio</a:t>
            </a:r>
            <a:r>
              <a:rPr lang="it-IT" dirty="0">
                <a:solidFill>
                  <a:srgbClr val="004080"/>
                </a:solidFill>
              </a:rPr>
              <a:t>  </a:t>
            </a:r>
            <a:r>
              <a:rPr lang="it-IT" dirty="0" smtClean="0">
                <a:solidFill>
                  <a:srgbClr val="004080"/>
                </a:solidFill>
              </a:rPr>
              <a:t>e dell’area boschiva </a:t>
            </a:r>
            <a:r>
              <a:rPr lang="it-IT" b="1" dirty="0" smtClean="0">
                <a:solidFill>
                  <a:srgbClr val="004080"/>
                </a:solidFill>
              </a:rPr>
              <a:t>Quarto </a:t>
            </a:r>
            <a:r>
              <a:rPr lang="it-IT" b="1" dirty="0" err="1" smtClean="0">
                <a:solidFill>
                  <a:srgbClr val="004080"/>
                </a:solidFill>
              </a:rPr>
              <a:t>S.Chiara</a:t>
            </a:r>
            <a:r>
              <a:rPr lang="it-IT" dirty="0" smtClean="0">
                <a:solidFill>
                  <a:srgbClr val="00408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it-IT" dirty="0" smtClean="0">
                <a:solidFill>
                  <a:srgbClr val="004080"/>
                </a:solidFill>
              </a:rPr>
              <a:t>La </a:t>
            </a:r>
            <a:r>
              <a:rPr lang="it-IT" u="sng" dirty="0" smtClean="0">
                <a:solidFill>
                  <a:srgbClr val="004080"/>
                </a:solidFill>
              </a:rPr>
              <a:t>Foresta di Tarvisio </a:t>
            </a:r>
            <a:r>
              <a:rPr lang="it-IT" dirty="0" smtClean="0">
                <a:solidFill>
                  <a:srgbClr val="004080"/>
                </a:solidFill>
              </a:rPr>
              <a:t>è </a:t>
            </a:r>
            <a:r>
              <a:rPr lang="it-IT" dirty="0">
                <a:solidFill>
                  <a:srgbClr val="004080"/>
                </a:solidFill>
              </a:rPr>
              <a:t>un’estensione di ambiente alpino di circa 24.000 ettari nella provincia di Udine, al confine con Austria e Slovenia, comprendente due aree di riserva </a:t>
            </a:r>
            <a:r>
              <a:rPr lang="it-IT" dirty="0" smtClean="0">
                <a:solidFill>
                  <a:srgbClr val="004080"/>
                </a:solidFill>
              </a:rPr>
              <a:t>integrale.</a:t>
            </a:r>
          </a:p>
          <a:p>
            <a:pPr marL="0" indent="0" fontAlgn="base">
              <a:buNone/>
            </a:pPr>
            <a:r>
              <a:rPr lang="it-IT" u="sng" dirty="0" smtClean="0">
                <a:solidFill>
                  <a:srgbClr val="004080"/>
                </a:solidFill>
              </a:rPr>
              <a:t>Quarto S</a:t>
            </a:r>
            <a:r>
              <a:rPr lang="it-IT" u="sng" dirty="0">
                <a:solidFill>
                  <a:srgbClr val="004080"/>
                </a:solidFill>
              </a:rPr>
              <a:t>.</a:t>
            </a:r>
            <a:r>
              <a:rPr lang="it-IT" u="sng" dirty="0" smtClean="0">
                <a:solidFill>
                  <a:srgbClr val="004080"/>
                </a:solidFill>
              </a:rPr>
              <a:t> Chiara </a:t>
            </a:r>
            <a:r>
              <a:rPr lang="it-IT" dirty="0" smtClean="0">
                <a:solidFill>
                  <a:srgbClr val="004080"/>
                </a:solidFill>
              </a:rPr>
              <a:t>è ai </a:t>
            </a:r>
            <a:r>
              <a:rPr lang="it-IT" dirty="0">
                <a:solidFill>
                  <a:srgbClr val="004080"/>
                </a:solidFill>
              </a:rPr>
              <a:t>piedi della Majella, nel comune di Palena (Chieti), </a:t>
            </a:r>
            <a:r>
              <a:rPr lang="it-IT" dirty="0" smtClean="0">
                <a:solidFill>
                  <a:srgbClr val="004080"/>
                </a:solidFill>
              </a:rPr>
              <a:t>ed è una riserva </a:t>
            </a:r>
            <a:r>
              <a:rPr lang="it-IT" dirty="0">
                <a:solidFill>
                  <a:srgbClr val="004080"/>
                </a:solidFill>
              </a:rPr>
              <a:t>naturale orientata con un interessante ambiente umido.</a:t>
            </a: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22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004080"/>
                </a:solidFill>
              </a:rPr>
              <a:t>La Foresta di Tarvisio</a:t>
            </a:r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1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3706884" y="3966956"/>
            <a:ext cx="3584598" cy="2140975"/>
          </a:xfr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31">
            <a:off x="5613719" y="235345"/>
            <a:ext cx="2953445" cy="3639977"/>
          </a:xfrm>
          <a:prstGeom prst="rect">
            <a:avLst/>
          </a:prstGeom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36">
            <a:off x="399203" y="591504"/>
            <a:ext cx="3972252" cy="24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Riserva naturale Quarto di Santa Chiara</a:t>
            </a: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1085549" y="1697603"/>
            <a:ext cx="7368067" cy="3961326"/>
          </a:xfrm>
        </p:spPr>
      </p:pic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26" y="5041181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4080"/>
                </a:solidFill>
              </a:rPr>
              <a:t>Infine</a:t>
            </a:r>
            <a:r>
              <a:rPr lang="it-IT" dirty="0">
                <a:solidFill>
                  <a:srgbClr val="004080"/>
                </a:solidFill>
              </a:rPr>
              <a:t>, appartengono al FEC anche </a:t>
            </a:r>
            <a:r>
              <a:rPr lang="it-IT" b="1" dirty="0">
                <a:solidFill>
                  <a:srgbClr val="004080"/>
                </a:solidFill>
              </a:rPr>
              <a:t>beni fruttiferi </a:t>
            </a:r>
            <a:r>
              <a:rPr lang="it-IT" dirty="0">
                <a:solidFill>
                  <a:srgbClr val="004080"/>
                </a:solidFill>
              </a:rPr>
              <a:t>come appartamenti, negozi, caserme, fondi </a:t>
            </a:r>
            <a:r>
              <a:rPr lang="it-IT" dirty="0" smtClean="0">
                <a:solidFill>
                  <a:srgbClr val="004080"/>
                </a:solidFill>
              </a:rPr>
              <a:t>rustici.</a:t>
            </a: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6" y="4863553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4080"/>
                </a:solidFill>
              </a:rPr>
              <a:t>La valorizzazione</a:t>
            </a:r>
            <a:endParaRPr lang="it-IT" sz="2800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4080"/>
                </a:solidFill>
              </a:rPr>
              <a:t>Per </a:t>
            </a:r>
            <a:r>
              <a:rPr lang="it-IT" dirty="0">
                <a:solidFill>
                  <a:srgbClr val="004080"/>
                </a:solidFill>
              </a:rPr>
              <a:t>valorizzare il suo patrimonio storico </a:t>
            </a:r>
            <a:r>
              <a:rPr lang="it-IT" dirty="0" smtClean="0">
                <a:solidFill>
                  <a:srgbClr val="004080"/>
                </a:solidFill>
              </a:rPr>
              <a:t>artistico</a:t>
            </a:r>
            <a:r>
              <a:rPr lang="it-IT" dirty="0">
                <a:solidFill>
                  <a:srgbClr val="004080"/>
                </a:solidFill>
              </a:rPr>
              <a:t> </a:t>
            </a:r>
            <a:r>
              <a:rPr lang="it-IT" dirty="0" smtClean="0">
                <a:solidFill>
                  <a:srgbClr val="004080"/>
                </a:solidFill>
              </a:rPr>
              <a:t>il FEC</a:t>
            </a:r>
            <a:r>
              <a:rPr lang="it-IT" dirty="0">
                <a:solidFill>
                  <a:srgbClr val="004080"/>
                </a:solidFill>
              </a:rPr>
              <a:t> </a:t>
            </a:r>
            <a:r>
              <a:rPr lang="it-IT" dirty="0" smtClean="0">
                <a:solidFill>
                  <a:srgbClr val="004080"/>
                </a:solidFill>
              </a:rPr>
              <a:t> </a:t>
            </a:r>
            <a:r>
              <a:rPr lang="it-IT" b="1" dirty="0" smtClean="0">
                <a:solidFill>
                  <a:srgbClr val="004080"/>
                </a:solidFill>
              </a:rPr>
              <a:t>presta </a:t>
            </a:r>
            <a:r>
              <a:rPr lang="it-IT" b="1" dirty="0">
                <a:solidFill>
                  <a:srgbClr val="004080"/>
                </a:solidFill>
              </a:rPr>
              <a:t>le sue opere d’arte </a:t>
            </a:r>
            <a:r>
              <a:rPr lang="it-IT" dirty="0" smtClean="0">
                <a:solidFill>
                  <a:srgbClr val="004080"/>
                </a:solidFill>
              </a:rPr>
              <a:t>per </a:t>
            </a:r>
            <a:r>
              <a:rPr lang="it-IT" dirty="0">
                <a:solidFill>
                  <a:srgbClr val="004080"/>
                </a:solidFill>
              </a:rPr>
              <a:t>l’allestimento di mostre in Italia e </a:t>
            </a:r>
            <a:r>
              <a:rPr lang="it-IT" dirty="0" smtClean="0">
                <a:solidFill>
                  <a:srgbClr val="004080"/>
                </a:solidFill>
              </a:rPr>
              <a:t>all’estero e </a:t>
            </a:r>
            <a:r>
              <a:rPr lang="it-IT" dirty="0">
                <a:solidFill>
                  <a:srgbClr val="004080"/>
                </a:solidFill>
              </a:rPr>
              <a:t>cura direttamente </a:t>
            </a:r>
            <a:r>
              <a:rPr lang="it-IT" b="1" dirty="0">
                <a:solidFill>
                  <a:srgbClr val="004080"/>
                </a:solidFill>
              </a:rPr>
              <a:t>la pubblicazione</a:t>
            </a:r>
            <a:r>
              <a:rPr lang="it-IT" dirty="0">
                <a:solidFill>
                  <a:srgbClr val="004080"/>
                </a:solidFill>
              </a:rPr>
              <a:t> </a:t>
            </a:r>
            <a:r>
              <a:rPr lang="it-IT" b="1" dirty="0" smtClean="0">
                <a:solidFill>
                  <a:srgbClr val="004080"/>
                </a:solidFill>
              </a:rPr>
              <a:t>di volumi, </a:t>
            </a:r>
            <a:r>
              <a:rPr lang="it-IT" dirty="0" smtClean="0">
                <a:solidFill>
                  <a:srgbClr val="004080"/>
                </a:solidFill>
              </a:rPr>
              <a:t>pregevoli</a:t>
            </a:r>
            <a:r>
              <a:rPr lang="it-IT" b="1" dirty="0" smtClean="0">
                <a:solidFill>
                  <a:srgbClr val="004080"/>
                </a:solidFill>
              </a:rPr>
              <a:t> </a:t>
            </a:r>
            <a:r>
              <a:rPr lang="it-IT" dirty="0">
                <a:solidFill>
                  <a:srgbClr val="004080"/>
                </a:solidFill>
              </a:rPr>
              <a:t> per il ricco apparato illustrativo. </a:t>
            </a: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5017358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0630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Il Salvator Mundi all’aeroporto </a:t>
            </a:r>
            <a:r>
              <a:rPr lang="it-IT" b="1" i="1" dirty="0" smtClean="0">
                <a:solidFill>
                  <a:srgbClr val="004080"/>
                </a:solidFill>
              </a:rPr>
              <a:t>Fiumicino</a:t>
            </a:r>
            <a:r>
              <a:rPr lang="it-IT" b="1" dirty="0" smtClean="0">
                <a:solidFill>
                  <a:srgbClr val="004080"/>
                </a:solidFill>
              </a:rPr>
              <a:t> di Roma</a:t>
            </a: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9" b="23119"/>
          <a:stretch>
            <a:fillRect/>
          </a:stretch>
        </p:blipFill>
        <p:spPr>
          <a:xfrm>
            <a:off x="1521381" y="1930395"/>
            <a:ext cx="6303566" cy="3389014"/>
          </a:xfrm>
        </p:spPr>
      </p:pic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0" y="505508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161" y="228600"/>
            <a:ext cx="8722991" cy="758952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4080"/>
                </a:solidFill>
              </a:rPr>
              <a:t>Le vetrate di Giotto all’aeroporto </a:t>
            </a:r>
            <a:r>
              <a:rPr lang="it-IT" sz="2800" b="1" i="1" dirty="0" smtClean="0">
                <a:solidFill>
                  <a:srgbClr val="004080"/>
                </a:solidFill>
              </a:rPr>
              <a:t>Fiumicino</a:t>
            </a:r>
            <a:r>
              <a:rPr lang="it-IT" sz="2800" b="1" dirty="0" smtClean="0">
                <a:solidFill>
                  <a:srgbClr val="004080"/>
                </a:solidFill>
              </a:rPr>
              <a:t> di Roma</a:t>
            </a:r>
            <a:endParaRPr lang="it-IT" sz="2800" b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>
          <a:xfrm>
            <a:off x="1276178" y="1785625"/>
            <a:ext cx="7227731" cy="3885877"/>
          </a:xfrm>
        </p:spPr>
      </p:pic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5143106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Caravaggio, </a:t>
            </a:r>
            <a:r>
              <a:rPr lang="it-IT" b="1" i="1" dirty="0" smtClean="0">
                <a:solidFill>
                  <a:srgbClr val="004080"/>
                </a:solidFill>
              </a:rPr>
              <a:t>Flagellazione di Cristo</a:t>
            </a:r>
            <a:endParaRPr lang="it-IT" b="1" i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1" b="30301"/>
          <a:stretch>
            <a:fillRect/>
          </a:stretch>
        </p:blipFill>
        <p:spPr>
          <a:xfrm>
            <a:off x="1035795" y="1747900"/>
            <a:ext cx="7040619" cy="3785279"/>
          </a:xfrm>
        </p:spPr>
      </p:pic>
    </p:spTree>
    <p:extLst>
      <p:ext uri="{BB962C8B-B14F-4D97-AF65-F5344CB8AC3E}">
        <p14:creationId xmlns:p14="http://schemas.microsoft.com/office/powerpoint/2010/main" val="381574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6924"/>
            <a:ext cx="8534400" cy="75895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4080"/>
                </a:solidFill>
              </a:rPr>
              <a:t>I cinque dipartimenti del </a:t>
            </a:r>
            <a:r>
              <a:rPr lang="it-IT" dirty="0" smtClean="0">
                <a:solidFill>
                  <a:srgbClr val="004080"/>
                </a:solidFill>
              </a:rPr>
              <a:t>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400" dirty="0">
                <a:solidFill>
                  <a:srgbClr val="004080"/>
                </a:solidFill>
              </a:rPr>
              <a:t>Dipartimento per gli Affari interni e territoriali</a:t>
            </a:r>
          </a:p>
          <a:p>
            <a:pPr lvl="0">
              <a:buFont typeface="Arial"/>
              <a:buChar char="•"/>
            </a:pPr>
            <a:r>
              <a:rPr lang="it-IT" sz="2400" dirty="0">
                <a:solidFill>
                  <a:srgbClr val="004080"/>
                </a:solidFill>
              </a:rPr>
              <a:t>Dipartimento della Pubblica sicurezza</a:t>
            </a:r>
          </a:p>
          <a:p>
            <a:pPr lvl="0">
              <a:buFont typeface="Arial"/>
              <a:buChar char="•"/>
            </a:pPr>
            <a:r>
              <a:rPr lang="it-IT" sz="2400" b="1" i="1" dirty="0">
                <a:solidFill>
                  <a:srgbClr val="800000"/>
                </a:solidFill>
              </a:rPr>
              <a:t>Dipartimento per le Libertà civili e l’immigrazione</a:t>
            </a:r>
          </a:p>
          <a:p>
            <a:pPr lvl="0">
              <a:buFont typeface="Arial"/>
              <a:buChar char="•"/>
            </a:pPr>
            <a:r>
              <a:rPr lang="it-IT" sz="2400" dirty="0">
                <a:solidFill>
                  <a:srgbClr val="004080"/>
                </a:solidFill>
              </a:rPr>
              <a:t>Dipartimento dei Vigili del Fuoco, del Soccorso Pubblico e della Difesa civile</a:t>
            </a:r>
          </a:p>
          <a:p>
            <a:pPr lvl="0">
              <a:buFont typeface="Arial"/>
              <a:buChar char="•"/>
            </a:pPr>
            <a:r>
              <a:rPr lang="it-IT" sz="2400" dirty="0">
                <a:solidFill>
                  <a:srgbClr val="004080"/>
                </a:solidFill>
              </a:rPr>
              <a:t>Dipartimento per l’amministrazione generale, per le Politiche del personale dell’amministrazione civile e per le Risorse strumentali e finanziarie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20" y="5166922"/>
            <a:ext cx="1538251" cy="11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Caravaggio, </a:t>
            </a:r>
            <a:r>
              <a:rPr lang="it-IT" b="1" i="1" dirty="0" smtClean="0">
                <a:solidFill>
                  <a:srgbClr val="004080"/>
                </a:solidFill>
              </a:rPr>
              <a:t>Seppellimento di Santa Lucia</a:t>
            </a:r>
            <a:endParaRPr lang="it-IT" b="1" i="1" dirty="0">
              <a:solidFill>
                <a:srgbClr val="00408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 b="2601"/>
          <a:stretch>
            <a:fillRect/>
          </a:stretch>
        </p:blipFill>
        <p:spPr>
          <a:xfrm>
            <a:off x="892710" y="1715671"/>
            <a:ext cx="7498039" cy="4031204"/>
          </a:xfrm>
        </p:spPr>
      </p:pic>
    </p:spTree>
    <p:extLst>
      <p:ext uri="{BB962C8B-B14F-4D97-AF65-F5344CB8AC3E}">
        <p14:creationId xmlns:p14="http://schemas.microsoft.com/office/powerpoint/2010/main" val="185484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Il calendario 2025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 fontAlgn="base">
              <a:buNone/>
            </a:pPr>
            <a:r>
              <a:rPr lang="it-IT" dirty="0" smtClean="0">
                <a:solidFill>
                  <a:srgbClr val="004080"/>
                </a:solidFill>
              </a:rPr>
              <a:t>Per il  </a:t>
            </a:r>
            <a:r>
              <a:rPr lang="it-IT" b="1" dirty="0" smtClean="0">
                <a:solidFill>
                  <a:srgbClr val="004080"/>
                </a:solidFill>
              </a:rPr>
              <a:t>2025</a:t>
            </a:r>
            <a:r>
              <a:rPr lang="it-IT" dirty="0" smtClean="0">
                <a:solidFill>
                  <a:srgbClr val="004080"/>
                </a:solidFill>
              </a:rPr>
              <a:t>, nell’anno </a:t>
            </a:r>
            <a:r>
              <a:rPr lang="it-IT" dirty="0">
                <a:solidFill>
                  <a:srgbClr val="004080"/>
                </a:solidFill>
              </a:rPr>
              <a:t>in cui la Chiesa Cattolica celebra il </a:t>
            </a:r>
            <a:r>
              <a:rPr lang="it-IT" u="sng" dirty="0">
                <a:solidFill>
                  <a:srgbClr val="004080"/>
                </a:solidFill>
              </a:rPr>
              <a:t>Giubileo </a:t>
            </a:r>
            <a:r>
              <a:rPr lang="it-IT" u="sng" dirty="0" smtClean="0">
                <a:solidFill>
                  <a:srgbClr val="004080"/>
                </a:solidFill>
              </a:rPr>
              <a:t>ordinario</a:t>
            </a:r>
            <a:r>
              <a:rPr lang="it-IT" u="sng" dirty="0">
                <a:solidFill>
                  <a:srgbClr val="004080"/>
                </a:solidFill>
              </a:rPr>
              <a:t> </a:t>
            </a:r>
            <a:r>
              <a:rPr lang="it-IT" dirty="0" smtClean="0">
                <a:solidFill>
                  <a:srgbClr val="004080"/>
                </a:solidFill>
              </a:rPr>
              <a:t>e lo </a:t>
            </a:r>
            <a:r>
              <a:rPr lang="it-IT" dirty="0">
                <a:solidFill>
                  <a:srgbClr val="004080"/>
                </a:solidFill>
              </a:rPr>
              <a:t>stesso in cui il </a:t>
            </a:r>
            <a:r>
              <a:rPr lang="it-IT" dirty="0" smtClean="0">
                <a:solidFill>
                  <a:srgbClr val="004080"/>
                </a:solidFill>
              </a:rPr>
              <a:t>Fondo </a:t>
            </a:r>
            <a:r>
              <a:rPr lang="it-IT" dirty="0">
                <a:solidFill>
                  <a:srgbClr val="004080"/>
                </a:solidFill>
              </a:rPr>
              <a:t>compie il suo </a:t>
            </a:r>
            <a:r>
              <a:rPr lang="it-IT" u="sng" dirty="0">
                <a:solidFill>
                  <a:srgbClr val="004080"/>
                </a:solidFill>
              </a:rPr>
              <a:t>quarantesimo compleanno</a:t>
            </a:r>
            <a:r>
              <a:rPr lang="it-IT" dirty="0" smtClean="0">
                <a:solidFill>
                  <a:srgbClr val="004080"/>
                </a:solidFill>
              </a:rPr>
              <a:t>, il FEC ha realizzato il </a:t>
            </a:r>
            <a:r>
              <a:rPr lang="it-IT" dirty="0">
                <a:solidFill>
                  <a:srgbClr val="004080"/>
                </a:solidFill>
              </a:rPr>
              <a:t>p</a:t>
            </a:r>
            <a:r>
              <a:rPr lang="it-IT" dirty="0" smtClean="0">
                <a:solidFill>
                  <a:srgbClr val="004080"/>
                </a:solidFill>
              </a:rPr>
              <a:t>rogetto </a:t>
            </a:r>
            <a:r>
              <a:rPr lang="it-IT" dirty="0">
                <a:solidFill>
                  <a:srgbClr val="004080"/>
                </a:solidFill>
              </a:rPr>
              <a:t>editoriale</a:t>
            </a:r>
            <a:r>
              <a:rPr lang="it-IT" b="1" dirty="0">
                <a:solidFill>
                  <a:srgbClr val="004080"/>
                </a:solidFill>
              </a:rPr>
              <a:t> “L’arte nelle cupole</a:t>
            </a:r>
            <a:r>
              <a:rPr lang="it-IT" b="1" dirty="0" smtClean="0">
                <a:solidFill>
                  <a:srgbClr val="004080"/>
                </a:solidFill>
              </a:rPr>
              <a:t>”,  </a:t>
            </a:r>
            <a:r>
              <a:rPr lang="it-IT" dirty="0" smtClean="0">
                <a:solidFill>
                  <a:srgbClr val="004080"/>
                </a:solidFill>
              </a:rPr>
              <a:t>valorizzando con un calendario e un libro, un </a:t>
            </a:r>
            <a:r>
              <a:rPr lang="it-IT" dirty="0">
                <a:solidFill>
                  <a:srgbClr val="004080"/>
                </a:solidFill>
              </a:rPr>
              <a:t>elemento </a:t>
            </a:r>
            <a:r>
              <a:rPr lang="it-IT" dirty="0" smtClean="0">
                <a:solidFill>
                  <a:srgbClr val="004080"/>
                </a:solidFill>
              </a:rPr>
              <a:t>rappresentat</a:t>
            </a:r>
            <a:r>
              <a:rPr lang="it-IT" dirty="0">
                <a:solidFill>
                  <a:srgbClr val="004080"/>
                </a:solidFill>
              </a:rPr>
              <a:t>i</a:t>
            </a:r>
            <a:r>
              <a:rPr lang="it-IT" dirty="0" smtClean="0">
                <a:solidFill>
                  <a:srgbClr val="004080"/>
                </a:solidFill>
              </a:rPr>
              <a:t>vo </a:t>
            </a:r>
            <a:r>
              <a:rPr lang="it-IT" dirty="0">
                <a:solidFill>
                  <a:srgbClr val="004080"/>
                </a:solidFill>
              </a:rPr>
              <a:t>che da sempre contraddistingue le diverse forme di civiltà e di </a:t>
            </a:r>
            <a:r>
              <a:rPr lang="it-IT" dirty="0" smtClean="0">
                <a:solidFill>
                  <a:srgbClr val="004080"/>
                </a:solidFill>
              </a:rPr>
              <a:t>cultura</a:t>
            </a:r>
            <a:r>
              <a:rPr lang="it-IT" dirty="0">
                <a:solidFill>
                  <a:srgbClr val="004080"/>
                </a:solidFill>
              </a:rPr>
              <a:t>:</a:t>
            </a:r>
            <a:r>
              <a:rPr lang="it-IT" dirty="0" smtClean="0">
                <a:solidFill>
                  <a:srgbClr val="004080"/>
                </a:solidFill>
              </a:rPr>
              <a:t> </a:t>
            </a:r>
            <a:r>
              <a:rPr lang="it-IT" dirty="0">
                <a:solidFill>
                  <a:srgbClr val="004080"/>
                </a:solidFill>
              </a:rPr>
              <a:t>le </a:t>
            </a:r>
            <a:r>
              <a:rPr lang="it-IT" dirty="0" smtClean="0">
                <a:solidFill>
                  <a:srgbClr val="004080"/>
                </a:solidFill>
              </a:rPr>
              <a:t>cupole.</a:t>
            </a: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1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7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080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299329"/>
            <a:ext cx="3810000" cy="2133600"/>
          </a:xfrm>
          <a:prstGeom prst="rect">
            <a:avLst/>
          </a:prstGeom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9" y="3898198"/>
            <a:ext cx="4487332" cy="2512906"/>
          </a:xfrm>
          <a:prstGeom prst="rect">
            <a:avLst/>
          </a:prstGeom>
        </p:spPr>
      </p:pic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9" y="1299329"/>
            <a:ext cx="3809998" cy="2133599"/>
          </a:xfrm>
          <a:prstGeom prst="rect">
            <a:avLst/>
          </a:prstGeom>
        </p:spPr>
      </p:pic>
      <p:pic>
        <p:nvPicPr>
          <p:cNvPr id="11" name="Immagine 10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1" y="3898198"/>
            <a:ext cx="3989641" cy="2234199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Alcune delle 12 cupole del calendario 2025</a:t>
            </a: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13" name="Immagine 12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05" y="3156283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Rivista online “Articolo 19”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200" dirty="0" smtClean="0">
                <a:solidFill>
                  <a:srgbClr val="004080"/>
                </a:solidFill>
              </a:rPr>
              <a:t>Attraverso la </a:t>
            </a:r>
            <a:r>
              <a:rPr lang="it-IT" sz="2200" dirty="0">
                <a:solidFill>
                  <a:srgbClr val="004080"/>
                </a:solidFill>
              </a:rPr>
              <a:t>rivista trimestrale </a:t>
            </a:r>
            <a:r>
              <a:rPr lang="it-IT" sz="2200" i="1" dirty="0">
                <a:solidFill>
                  <a:srgbClr val="004080"/>
                </a:solidFill>
              </a:rPr>
              <a:t>online </a:t>
            </a:r>
            <a:r>
              <a:rPr lang="it-IT" sz="2200" dirty="0">
                <a:solidFill>
                  <a:srgbClr val="004080"/>
                </a:solidFill>
              </a:rPr>
              <a:t>“Articolo 19” </a:t>
            </a:r>
            <a:r>
              <a:rPr lang="it-IT" sz="2200" dirty="0" smtClean="0">
                <a:solidFill>
                  <a:srgbClr val="004080"/>
                </a:solidFill>
              </a:rPr>
              <a:t>vengono raccontate le </a:t>
            </a:r>
            <a:r>
              <a:rPr lang="it-IT" sz="2200" dirty="0">
                <a:solidFill>
                  <a:srgbClr val="004080"/>
                </a:solidFill>
              </a:rPr>
              <a:t>molteplici attività svolte dalla </a:t>
            </a:r>
            <a:r>
              <a:rPr lang="it-IT" sz="2200" i="1" dirty="0" smtClean="0">
                <a:solidFill>
                  <a:srgbClr val="004080"/>
                </a:solidFill>
              </a:rPr>
              <a:t>Direzione:</a:t>
            </a:r>
            <a:endParaRPr lang="it-IT" sz="2200" dirty="0">
              <a:solidFill>
                <a:srgbClr val="004080"/>
              </a:solidFill>
            </a:endParaRPr>
          </a:p>
          <a:p>
            <a:r>
              <a:rPr lang="it-IT" sz="2200" dirty="0">
                <a:solidFill>
                  <a:srgbClr val="004080"/>
                </a:solidFill>
              </a:rPr>
              <a:t>Gestione, tutela e valorizzazione di un patrimonio culturale, artistico ed ambientale di immenso valore di cui lo Stato è proprietario, da ben oltre un centinaio di anni</a:t>
            </a:r>
            <a:r>
              <a:rPr lang="it-IT" sz="2200" dirty="0" smtClean="0">
                <a:solidFill>
                  <a:srgbClr val="004080"/>
                </a:solidFill>
              </a:rPr>
              <a:t>.</a:t>
            </a:r>
          </a:p>
          <a:p>
            <a:r>
              <a:rPr lang="it-IT" sz="2200" dirty="0">
                <a:solidFill>
                  <a:srgbClr val="004080"/>
                </a:solidFill>
              </a:rPr>
              <a:t>Tutela di un fondamentale diritto civile: la libertà religiosa. E, per il suo tramite, cura del rapporto tra Stato, confessioni religiose e comunità di fedeli</a:t>
            </a:r>
            <a:r>
              <a:rPr lang="it-IT" sz="2200" dirty="0" smtClean="0">
                <a:solidFill>
                  <a:srgbClr val="004080"/>
                </a:solidFill>
              </a:rPr>
              <a:t>.</a:t>
            </a:r>
          </a:p>
          <a:p>
            <a:r>
              <a:rPr lang="it-IT" sz="2200" dirty="0">
                <a:solidFill>
                  <a:srgbClr val="004080"/>
                </a:solidFill>
              </a:rPr>
              <a:t>Competenze cui si aggiunge l’impegnativa sfida del PNRR, che ci vede Soggetto Attuatore con oltre 300 interventi da sviluppare.</a:t>
            </a:r>
          </a:p>
          <a:p>
            <a:pPr marL="0" lv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34" y="5203074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dirty="0">
                <a:solidFill>
                  <a:srgbClr val="004080"/>
                </a:solidFill>
              </a:rPr>
              <a:t>Obiettivo di “Articolo 19” è contribuire a </a:t>
            </a:r>
            <a:r>
              <a:rPr lang="it-IT" b="1" dirty="0">
                <a:solidFill>
                  <a:srgbClr val="004080"/>
                </a:solidFill>
              </a:rPr>
              <a:t>divulgare</a:t>
            </a:r>
            <a:r>
              <a:rPr lang="it-IT" dirty="0">
                <a:solidFill>
                  <a:srgbClr val="004080"/>
                </a:solidFill>
              </a:rPr>
              <a:t>, a beneficio non solo di esperti e cultori della materia </a:t>
            </a:r>
            <a:r>
              <a:rPr lang="it-IT" b="1" dirty="0">
                <a:solidFill>
                  <a:srgbClr val="004080"/>
                </a:solidFill>
              </a:rPr>
              <a:t>idee, progettualità, auspici e potenzialità dell’attività </a:t>
            </a:r>
            <a:r>
              <a:rPr lang="it-IT" dirty="0" smtClean="0">
                <a:solidFill>
                  <a:srgbClr val="004080"/>
                </a:solidFill>
              </a:rPr>
              <a:t>della </a:t>
            </a:r>
            <a:r>
              <a:rPr lang="it-IT" dirty="0">
                <a:solidFill>
                  <a:srgbClr val="004080"/>
                </a:solidFill>
              </a:rPr>
              <a:t>Direzione che, anche con questo veicolo comunicativo, tende a favorire ed ampliare una </a:t>
            </a:r>
            <a:r>
              <a:rPr lang="it-IT" i="1" dirty="0">
                <a:solidFill>
                  <a:srgbClr val="004080"/>
                </a:solidFill>
              </a:rPr>
              <a:t>“interlocuzione anche con un pubblico più vasto, favorendo il dialogo tra pubblica amministrazione e cittadini, tra burocrazia e società civile”.</a:t>
            </a:r>
            <a:r>
              <a:rPr lang="it-IT" dirty="0">
                <a:solidFill>
                  <a:srgbClr val="004080"/>
                </a:solidFill>
              </a:rPr>
              <a:t> (Ministro dell’Interno Matteo </a:t>
            </a:r>
            <a:r>
              <a:rPr lang="it-IT" dirty="0" err="1">
                <a:solidFill>
                  <a:srgbClr val="004080"/>
                </a:solidFill>
              </a:rPr>
              <a:t>Piantedosi</a:t>
            </a:r>
            <a:r>
              <a:rPr lang="it-IT" dirty="0">
                <a:solidFill>
                  <a:srgbClr val="004080"/>
                </a:solidFill>
              </a:rPr>
              <a:t>).</a:t>
            </a:r>
          </a:p>
          <a:p>
            <a:endParaRPr lang="it-IT" dirty="0">
              <a:solidFill>
                <a:srgbClr val="004080"/>
              </a:solidFill>
            </a:endParaRPr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47" y="5368127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605"/>
          <a:stretch>
            <a:fillRect/>
          </a:stretch>
        </p:blipFill>
        <p:spPr>
          <a:xfrm>
            <a:off x="1772848" y="2286632"/>
            <a:ext cx="5524015" cy="2969901"/>
          </a:xfrm>
        </p:spPr>
      </p:pic>
      <p:sp>
        <p:nvSpPr>
          <p:cNvPr id="5" name="CasellaDiTesto 4"/>
          <p:cNvSpPr txBox="1"/>
          <p:nvPr/>
        </p:nvSpPr>
        <p:spPr>
          <a:xfrm>
            <a:off x="188602" y="1437135"/>
            <a:ext cx="833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4080"/>
                </a:solidFill>
              </a:rPr>
              <a:t>http://</a:t>
            </a:r>
            <a:r>
              <a:rPr lang="it-IT" dirty="0" err="1" smtClean="0">
                <a:solidFill>
                  <a:srgbClr val="004080"/>
                </a:solidFill>
              </a:rPr>
              <a:t>www.libertaciviliimmigrazione.dlci.interno.gov.it</a:t>
            </a:r>
            <a:r>
              <a:rPr lang="it-IT" dirty="0" smtClean="0">
                <a:solidFill>
                  <a:srgbClr val="004080"/>
                </a:solidFill>
              </a:rPr>
              <a:t>/</a:t>
            </a:r>
            <a:r>
              <a:rPr lang="it-IT" dirty="0" err="1" smtClean="0">
                <a:solidFill>
                  <a:srgbClr val="004080"/>
                </a:solidFill>
              </a:rPr>
              <a:t>it</a:t>
            </a:r>
            <a:r>
              <a:rPr lang="it-IT" dirty="0" smtClean="0">
                <a:solidFill>
                  <a:srgbClr val="004080"/>
                </a:solidFill>
              </a:rPr>
              <a:t>/rassegna-articolo-19</a:t>
            </a:r>
          </a:p>
          <a:p>
            <a:endParaRPr lang="it-IT" dirty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17" y="5055082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Link di riferimento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376150"/>
            <a:ext cx="8503920" cy="4572000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rgbClr val="004080"/>
                </a:solidFill>
                <a:hlinkClick r:id="rId2"/>
              </a:rPr>
              <a:t>http://www.libertaciviliimmigrazione.dlci.interno.gov.it/it/fondo-edifici-</a:t>
            </a:r>
            <a:r>
              <a:rPr lang="it-IT" dirty="0" smtClean="0">
                <a:solidFill>
                  <a:srgbClr val="004080"/>
                </a:solidFill>
                <a:hlinkClick r:id="rId2"/>
              </a:rPr>
              <a:t>culto</a:t>
            </a:r>
            <a:endParaRPr lang="it-IT" dirty="0">
              <a:solidFill>
                <a:srgbClr val="004080"/>
              </a:solidFill>
              <a:hlinkClick r:id="rId2"/>
            </a:endParaRPr>
          </a:p>
          <a:p>
            <a:r>
              <a:rPr lang="it-IT" dirty="0" smtClean="0">
                <a:solidFill>
                  <a:srgbClr val="004080"/>
                </a:solidFill>
                <a:hlinkClick r:id="rId2"/>
              </a:rPr>
              <a:t>https</a:t>
            </a:r>
            <a:r>
              <a:rPr lang="it-IT" dirty="0">
                <a:solidFill>
                  <a:srgbClr val="004080"/>
                </a:solidFill>
                <a:hlinkClick r:id="rId2"/>
              </a:rPr>
              <a:t>://archiviodigitalefec.dlci.interno.it/fec</a:t>
            </a:r>
            <a:r>
              <a:rPr lang="it-IT" dirty="0" smtClean="0">
                <a:solidFill>
                  <a:srgbClr val="004080"/>
                </a:solidFill>
                <a:hlinkClick r:id="rId2"/>
              </a:rPr>
              <a:t>/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</a:rPr>
              <a:t>http://</a:t>
            </a:r>
            <a:r>
              <a:rPr lang="it-IT" dirty="0" err="1">
                <a:solidFill>
                  <a:srgbClr val="004080"/>
                </a:solidFill>
              </a:rPr>
              <a:t>www.libertaciviliimmigrazione.dlci.interno.gov.it</a:t>
            </a:r>
            <a:r>
              <a:rPr lang="it-IT" dirty="0">
                <a:solidFill>
                  <a:srgbClr val="004080"/>
                </a:solidFill>
              </a:rPr>
              <a:t>/</a:t>
            </a:r>
            <a:r>
              <a:rPr lang="it-IT" dirty="0" err="1">
                <a:solidFill>
                  <a:srgbClr val="004080"/>
                </a:solidFill>
              </a:rPr>
              <a:t>it</a:t>
            </a:r>
            <a:r>
              <a:rPr lang="it-IT" dirty="0">
                <a:solidFill>
                  <a:srgbClr val="004080"/>
                </a:solidFill>
              </a:rPr>
              <a:t>/chiese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  <a:hlinkClick r:id="rId3"/>
              </a:rPr>
              <a:t>http://www.libertaciviliimmigrazione.dlci.interno.gov.it/it/aree-archeologiche-e-spazi-</a:t>
            </a:r>
            <a:r>
              <a:rPr lang="it-IT" dirty="0" smtClean="0">
                <a:solidFill>
                  <a:srgbClr val="004080"/>
                </a:solidFill>
                <a:hlinkClick r:id="rId3"/>
              </a:rPr>
              <a:t>museali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  <a:hlinkClick r:id="rId4"/>
              </a:rPr>
              <a:t>http://www.libertaciviliimmigrazione.dlci.interno.gov.it/it/foresta-tarvisio-tarvisio-</a:t>
            </a:r>
            <a:r>
              <a:rPr lang="it-IT" dirty="0" smtClean="0">
                <a:solidFill>
                  <a:srgbClr val="004080"/>
                </a:solidFill>
                <a:hlinkClick r:id="rId4"/>
              </a:rPr>
              <a:t>udine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  <a:hlinkClick r:id="rId5"/>
              </a:rPr>
              <a:t>http://www.libertaciviliimmigrazione.dlci.interno.gov.it/it/quarto-santa-chiara-palena-</a:t>
            </a:r>
            <a:r>
              <a:rPr lang="it-IT" dirty="0" smtClean="0">
                <a:solidFill>
                  <a:srgbClr val="004080"/>
                </a:solidFill>
                <a:hlinkClick r:id="rId5"/>
              </a:rPr>
              <a:t>chieti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  <a:hlinkClick r:id="rId6"/>
              </a:rPr>
              <a:t>http://www.libertaciviliimmigrazione.dlci.interno.gov.it/it/fondo-edifici-culto/i-</a:t>
            </a:r>
            <a:r>
              <a:rPr lang="it-IT" dirty="0" smtClean="0">
                <a:solidFill>
                  <a:srgbClr val="004080"/>
                </a:solidFill>
                <a:hlinkClick r:id="rId6"/>
              </a:rPr>
              <a:t>calendari</a:t>
            </a:r>
            <a:endParaRPr lang="it-IT" dirty="0" smtClean="0">
              <a:solidFill>
                <a:srgbClr val="004080"/>
              </a:solidFill>
            </a:endParaRPr>
          </a:p>
          <a:p>
            <a:r>
              <a:rPr lang="it-IT" dirty="0">
                <a:solidFill>
                  <a:srgbClr val="004080"/>
                </a:solidFill>
                <a:hlinkClick r:id="rId7"/>
              </a:rPr>
              <a:t>http://www.libertaciviliimmigrazione.dlci.interno.gov.it/it/pubblicazioni-</a:t>
            </a:r>
            <a:r>
              <a:rPr lang="it-IT" dirty="0" smtClean="0">
                <a:solidFill>
                  <a:srgbClr val="004080"/>
                </a:solidFill>
                <a:hlinkClick r:id="rId7"/>
              </a:rPr>
              <a:t>0</a:t>
            </a:r>
            <a:endParaRPr lang="it-IT" dirty="0" smtClean="0">
              <a:solidFill>
                <a:srgbClr val="004080"/>
              </a:solidFill>
            </a:endParaRPr>
          </a:p>
          <a:p>
            <a:endParaRPr lang="it-IT" dirty="0" smtClean="0">
              <a:solidFill>
                <a:srgbClr val="004080"/>
              </a:solidFill>
              <a:hlinkClick r:id="rId8"/>
            </a:endParaRPr>
          </a:p>
          <a:p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41" y="5356879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1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it-IT" sz="2400" i="1" dirty="0" smtClean="0">
              <a:solidFill>
                <a:srgbClr val="004080"/>
              </a:solidFill>
            </a:endParaRPr>
          </a:p>
          <a:p>
            <a:pPr marL="0" lvl="0" indent="0">
              <a:buNone/>
            </a:pPr>
            <a:r>
              <a:rPr lang="it-IT" sz="2400" dirty="0">
                <a:solidFill>
                  <a:srgbClr val="004080"/>
                </a:solidFill>
              </a:rPr>
              <a:t>U</a:t>
            </a:r>
            <a:r>
              <a:rPr lang="it-IT" sz="2400" dirty="0" smtClean="0">
                <a:solidFill>
                  <a:srgbClr val="004080"/>
                </a:solidFill>
              </a:rPr>
              <a:t>na delle articolazioni del </a:t>
            </a:r>
            <a:r>
              <a:rPr lang="it-IT" sz="2400" i="1" dirty="0" smtClean="0">
                <a:solidFill>
                  <a:srgbClr val="004080"/>
                </a:solidFill>
              </a:rPr>
              <a:t>Dipartimento per le Libertà civili e l’immigrazione</a:t>
            </a:r>
            <a:r>
              <a:rPr lang="it-IT" sz="2400" dirty="0" smtClean="0">
                <a:solidFill>
                  <a:srgbClr val="004080"/>
                </a:solidFill>
              </a:rPr>
              <a:t> </a:t>
            </a:r>
            <a:r>
              <a:rPr lang="it-IT" sz="2400" i="1" dirty="0" smtClean="0">
                <a:solidFill>
                  <a:srgbClr val="004080"/>
                </a:solidFill>
              </a:rPr>
              <a:t>è la</a:t>
            </a:r>
            <a:r>
              <a:rPr lang="it-IT" sz="2400" i="1" dirty="0" smtClean="0"/>
              <a:t> </a:t>
            </a:r>
            <a:r>
              <a:rPr lang="it-IT" sz="2400" b="1" i="1" dirty="0">
                <a:solidFill>
                  <a:srgbClr val="800000"/>
                </a:solidFill>
              </a:rPr>
              <a:t>Direzione Centrale degli Affari dei Culti e  per l’Amministrazione del Fondo Edifici di </a:t>
            </a:r>
            <a:r>
              <a:rPr lang="it-IT" sz="2400" b="1" i="1" dirty="0" smtClean="0">
                <a:solidFill>
                  <a:srgbClr val="800000"/>
                </a:solidFill>
              </a:rPr>
              <a:t>Culto</a:t>
            </a:r>
            <a:r>
              <a:rPr lang="it-IT" sz="2400" dirty="0">
                <a:solidFill>
                  <a:srgbClr val="004080"/>
                </a:solidFill>
              </a:rPr>
              <a:t>.</a:t>
            </a:r>
            <a:endParaRPr lang="it-IT" sz="2400" dirty="0" smtClean="0">
              <a:solidFill>
                <a:srgbClr val="004080"/>
              </a:solidFill>
            </a:endParaRPr>
          </a:p>
          <a:p>
            <a:pPr marL="0" lv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La Direzione è articolata in due aree, una delle quali è deputata ad </a:t>
            </a:r>
            <a:r>
              <a:rPr lang="it-IT" sz="2400" u="sng" dirty="0" smtClean="0">
                <a:solidFill>
                  <a:srgbClr val="004080"/>
                </a:solidFill>
              </a:rPr>
              <a:t>amministrare</a:t>
            </a:r>
            <a:r>
              <a:rPr lang="it-IT" sz="2400" dirty="0" smtClean="0">
                <a:solidFill>
                  <a:srgbClr val="004080"/>
                </a:solidFill>
              </a:rPr>
              <a:t> e </a:t>
            </a:r>
            <a:r>
              <a:rPr lang="it-IT" sz="2400" u="sng" dirty="0" smtClean="0">
                <a:solidFill>
                  <a:srgbClr val="004080"/>
                </a:solidFill>
              </a:rPr>
              <a:t>assicurare</a:t>
            </a:r>
            <a:r>
              <a:rPr lang="it-IT" sz="2400" dirty="0" smtClean="0">
                <a:solidFill>
                  <a:srgbClr val="004080"/>
                </a:solidFill>
              </a:rPr>
              <a:t> </a:t>
            </a:r>
            <a:r>
              <a:rPr lang="it-IT" sz="2400" dirty="0">
                <a:solidFill>
                  <a:srgbClr val="004080"/>
                </a:solidFill>
              </a:rPr>
              <a:t>la </a:t>
            </a:r>
            <a:r>
              <a:rPr lang="it-IT" sz="2400" b="1" dirty="0">
                <a:solidFill>
                  <a:srgbClr val="004080"/>
                </a:solidFill>
              </a:rPr>
              <a:t>tutela</a:t>
            </a:r>
            <a:r>
              <a:rPr lang="it-IT" sz="2400" dirty="0">
                <a:solidFill>
                  <a:srgbClr val="004080"/>
                </a:solidFill>
              </a:rPr>
              <a:t>, la </a:t>
            </a:r>
            <a:r>
              <a:rPr lang="it-IT" sz="2400" b="1" dirty="0">
                <a:solidFill>
                  <a:srgbClr val="004080"/>
                </a:solidFill>
              </a:rPr>
              <a:t>valorizzazione</a:t>
            </a:r>
            <a:r>
              <a:rPr lang="it-IT" sz="2400" dirty="0">
                <a:solidFill>
                  <a:srgbClr val="004080"/>
                </a:solidFill>
              </a:rPr>
              <a:t>, la </a:t>
            </a:r>
            <a:r>
              <a:rPr lang="it-IT" sz="2400" b="1" dirty="0">
                <a:solidFill>
                  <a:srgbClr val="004080"/>
                </a:solidFill>
              </a:rPr>
              <a:t>conservazione</a:t>
            </a:r>
            <a:r>
              <a:rPr lang="it-IT" sz="2400" dirty="0">
                <a:solidFill>
                  <a:srgbClr val="004080"/>
                </a:solidFill>
              </a:rPr>
              <a:t> ed il </a:t>
            </a:r>
            <a:r>
              <a:rPr lang="it-IT" sz="2400" b="1" dirty="0">
                <a:solidFill>
                  <a:srgbClr val="004080"/>
                </a:solidFill>
              </a:rPr>
              <a:t>restauro</a:t>
            </a:r>
            <a:r>
              <a:rPr lang="it-IT" sz="2400" dirty="0">
                <a:solidFill>
                  <a:srgbClr val="004080"/>
                </a:solidFill>
              </a:rPr>
              <a:t> dei beni di proprietà del </a:t>
            </a:r>
            <a:r>
              <a:rPr lang="it-IT" sz="2400" dirty="0" smtClean="0">
                <a:solidFill>
                  <a:srgbClr val="004080"/>
                </a:solidFill>
              </a:rPr>
              <a:t>Fondo.</a:t>
            </a:r>
            <a:endParaRPr lang="it-IT" sz="2400" dirty="0">
              <a:solidFill>
                <a:srgbClr val="004080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07" y="5135063"/>
            <a:ext cx="1497173" cy="11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Il F.E.C.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426449"/>
            <a:ext cx="8503920" cy="457200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Il </a:t>
            </a:r>
            <a:r>
              <a:rPr lang="it-IT" sz="2400" b="1" dirty="0" smtClean="0">
                <a:solidFill>
                  <a:srgbClr val="004080"/>
                </a:solidFill>
              </a:rPr>
              <a:t>F</a:t>
            </a:r>
            <a:r>
              <a:rPr lang="it-IT" sz="2400" dirty="0" smtClean="0">
                <a:solidFill>
                  <a:srgbClr val="004080"/>
                </a:solidFill>
              </a:rPr>
              <a:t>ondo </a:t>
            </a:r>
            <a:r>
              <a:rPr lang="it-IT" sz="2400" b="1" dirty="0">
                <a:solidFill>
                  <a:srgbClr val="004080"/>
                </a:solidFill>
              </a:rPr>
              <a:t>e</a:t>
            </a:r>
            <a:r>
              <a:rPr lang="it-IT" sz="2400" dirty="0">
                <a:solidFill>
                  <a:srgbClr val="004080"/>
                </a:solidFill>
              </a:rPr>
              <a:t>difici di </a:t>
            </a:r>
            <a:r>
              <a:rPr lang="it-IT" sz="2400" b="1" dirty="0">
                <a:solidFill>
                  <a:srgbClr val="004080"/>
                </a:solidFill>
              </a:rPr>
              <a:t>c</a:t>
            </a:r>
            <a:r>
              <a:rPr lang="it-IT" sz="2400" dirty="0">
                <a:solidFill>
                  <a:srgbClr val="004080"/>
                </a:solidFill>
              </a:rPr>
              <a:t>ulto (</a:t>
            </a:r>
            <a:r>
              <a:rPr lang="it-IT" sz="2400" b="1" dirty="0">
                <a:solidFill>
                  <a:srgbClr val="004080"/>
                </a:solidFill>
              </a:rPr>
              <a:t>FEC</a:t>
            </a:r>
            <a:r>
              <a:rPr lang="it-IT" sz="2400" dirty="0" smtClean="0">
                <a:solidFill>
                  <a:srgbClr val="004080"/>
                </a:solidFill>
              </a:rPr>
              <a:t>)</a:t>
            </a:r>
            <a:r>
              <a:rPr lang="it-IT" sz="2400" dirty="0">
                <a:solidFill>
                  <a:srgbClr val="004080"/>
                </a:solidFill>
              </a:rPr>
              <a:t> </a:t>
            </a:r>
            <a:r>
              <a:rPr lang="it-IT" sz="2400" dirty="0" smtClean="0">
                <a:solidFill>
                  <a:srgbClr val="004080"/>
                </a:solidFill>
              </a:rPr>
              <a:t>è stato istituito dalla legge </a:t>
            </a:r>
            <a:r>
              <a:rPr lang="it-IT" sz="2400" b="1" dirty="0" smtClean="0">
                <a:solidFill>
                  <a:srgbClr val="004080"/>
                </a:solidFill>
              </a:rPr>
              <a:t>20 maggio 1985, n. 222</a:t>
            </a:r>
            <a:r>
              <a:rPr lang="it-IT" sz="2400" dirty="0" smtClean="0">
                <a:solidFill>
                  <a:srgbClr val="004080"/>
                </a:solidFill>
              </a:rPr>
              <a:t>,</a:t>
            </a:r>
            <a:r>
              <a:rPr lang="it-IT" sz="2400" dirty="0">
                <a:solidFill>
                  <a:srgbClr val="004080"/>
                </a:solidFill>
              </a:rPr>
              <a:t> per l’attuazione di alcuni aspetti dell’Accordo del 18 febbraio 1984 tra lo Stato Italiano e la Santa Sede, che ha modificato il Concordato lateranense dell’11 febbraio </a:t>
            </a:r>
            <a:r>
              <a:rPr lang="it-IT" sz="2400" dirty="0" smtClean="0">
                <a:solidFill>
                  <a:srgbClr val="004080"/>
                </a:solidFill>
              </a:rPr>
              <a:t>1929.</a:t>
            </a:r>
          </a:p>
          <a:p>
            <a:pPr marL="0" indent="0" algn="ctr" fontAlgn="base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 algn="ctr" fontAlgn="base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Ha </a:t>
            </a:r>
            <a:r>
              <a:rPr lang="it-IT" sz="2400" dirty="0">
                <a:solidFill>
                  <a:srgbClr val="004080"/>
                </a:solidFill>
              </a:rPr>
              <a:t>come finalità la </a:t>
            </a:r>
            <a:r>
              <a:rPr lang="it-IT" sz="2400" b="1" dirty="0">
                <a:solidFill>
                  <a:srgbClr val="004080"/>
                </a:solidFill>
              </a:rPr>
              <a:t>conservazione</a:t>
            </a:r>
            <a:r>
              <a:rPr lang="it-IT" sz="2400" dirty="0">
                <a:solidFill>
                  <a:srgbClr val="004080"/>
                </a:solidFill>
              </a:rPr>
              <a:t>, la </a:t>
            </a:r>
            <a:r>
              <a:rPr lang="it-IT" sz="2400" b="1" dirty="0" smtClean="0">
                <a:solidFill>
                  <a:srgbClr val="004080"/>
                </a:solidFill>
              </a:rPr>
              <a:t>manutenzione</a:t>
            </a:r>
            <a:r>
              <a:rPr lang="it-IT" sz="2400" dirty="0">
                <a:solidFill>
                  <a:srgbClr val="004080"/>
                </a:solidFill>
              </a:rPr>
              <a:t>,</a:t>
            </a:r>
            <a:r>
              <a:rPr lang="it-IT" sz="2400" dirty="0" smtClean="0">
                <a:solidFill>
                  <a:srgbClr val="004080"/>
                </a:solidFill>
              </a:rPr>
              <a:t> la </a:t>
            </a:r>
            <a:r>
              <a:rPr lang="it-IT" sz="2400" b="1" dirty="0" smtClean="0">
                <a:solidFill>
                  <a:srgbClr val="004080"/>
                </a:solidFill>
              </a:rPr>
              <a:t>valorizzazione</a:t>
            </a:r>
            <a:r>
              <a:rPr lang="it-IT" sz="2400" dirty="0" smtClean="0">
                <a:solidFill>
                  <a:srgbClr val="004080"/>
                </a:solidFill>
              </a:rPr>
              <a:t> e la </a:t>
            </a:r>
            <a:r>
              <a:rPr lang="it-IT" sz="2400" b="1" dirty="0">
                <a:solidFill>
                  <a:srgbClr val="004080"/>
                </a:solidFill>
              </a:rPr>
              <a:t>tutela</a:t>
            </a:r>
            <a:r>
              <a:rPr lang="it-IT" sz="2400" dirty="0">
                <a:solidFill>
                  <a:srgbClr val="004080"/>
                </a:solidFill>
              </a:rPr>
              <a:t> del proprio patrimonio, costituito principalmente da edifici di culto di grandissimo pregio storico, artistico, religioso e culturale, e dalle opere d’arte ivi custodite</a:t>
            </a:r>
            <a:r>
              <a:rPr lang="it-IT" sz="2400" dirty="0" smtClean="0">
                <a:solidFill>
                  <a:srgbClr val="004080"/>
                </a:solidFill>
              </a:rPr>
              <a:t>.</a:t>
            </a:r>
          </a:p>
          <a:p>
            <a:pPr marL="0" indent="0" algn="ctr" fontAlgn="base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 algn="ctr" fontAlgn="base">
              <a:buNone/>
            </a:pPr>
            <a:endParaRPr lang="it-IT" dirty="0">
              <a:solidFill>
                <a:srgbClr val="004080"/>
              </a:solidFill>
            </a:endParaRPr>
          </a:p>
          <a:p>
            <a:pPr algn="ctr"/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8" y="5250920"/>
            <a:ext cx="1543584" cy="11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61260" y="1275551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Le </a:t>
            </a:r>
            <a:r>
              <a:rPr lang="it-IT" sz="2400" b="1" dirty="0">
                <a:solidFill>
                  <a:srgbClr val="004080"/>
                </a:solidFill>
              </a:rPr>
              <a:t>risorse necessarie </a:t>
            </a:r>
            <a:r>
              <a:rPr lang="it-IT" sz="2400" dirty="0">
                <a:solidFill>
                  <a:srgbClr val="004080"/>
                </a:solidFill>
              </a:rPr>
              <a:t>per l’attività </a:t>
            </a:r>
            <a:r>
              <a:rPr lang="it-IT" sz="2400" dirty="0" smtClean="0">
                <a:solidFill>
                  <a:srgbClr val="004080"/>
                </a:solidFill>
              </a:rPr>
              <a:t>istituzionale </a:t>
            </a:r>
            <a:r>
              <a:rPr lang="it-IT" sz="2400" dirty="0">
                <a:solidFill>
                  <a:srgbClr val="004080"/>
                </a:solidFill>
              </a:rPr>
              <a:t>sono ricavate in primo luogo </a:t>
            </a:r>
            <a:r>
              <a:rPr lang="it-IT" sz="2400" u="sng" dirty="0">
                <a:solidFill>
                  <a:srgbClr val="004080"/>
                </a:solidFill>
              </a:rPr>
              <a:t>dall’amministrazione del patrimonio fruttifero</a:t>
            </a:r>
            <a:r>
              <a:rPr lang="it-IT" sz="2400" dirty="0">
                <a:solidFill>
                  <a:srgbClr val="004080"/>
                </a:solidFill>
              </a:rPr>
              <a:t> che il Fondo </a:t>
            </a:r>
            <a:r>
              <a:rPr lang="it-IT" sz="2400" dirty="0" smtClean="0">
                <a:solidFill>
                  <a:srgbClr val="004080"/>
                </a:solidFill>
              </a:rPr>
              <a:t>possiede (appartamenti</a:t>
            </a:r>
            <a:r>
              <a:rPr lang="it-IT" sz="2400" dirty="0">
                <a:solidFill>
                  <a:srgbClr val="004080"/>
                </a:solidFill>
              </a:rPr>
              <a:t>, negozi, fondi </a:t>
            </a:r>
            <a:r>
              <a:rPr lang="it-IT" sz="2400" dirty="0" smtClean="0">
                <a:solidFill>
                  <a:srgbClr val="004080"/>
                </a:solidFill>
              </a:rPr>
              <a:t>rustici...) 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Altre </a:t>
            </a:r>
            <a:r>
              <a:rPr lang="it-IT" sz="2400" dirty="0">
                <a:solidFill>
                  <a:srgbClr val="004080"/>
                </a:solidFill>
              </a:rPr>
              <a:t>risorse provengono da un </a:t>
            </a:r>
            <a:r>
              <a:rPr lang="it-IT" sz="2400" u="sng" dirty="0">
                <a:solidFill>
                  <a:srgbClr val="004080"/>
                </a:solidFill>
              </a:rPr>
              <a:t>contributo statale</a:t>
            </a:r>
            <a:r>
              <a:rPr lang="it-IT" sz="2400" dirty="0">
                <a:solidFill>
                  <a:srgbClr val="004080"/>
                </a:solidFill>
              </a:rPr>
              <a:t>. </a:t>
            </a:r>
            <a:endParaRPr lang="it-IT" sz="2400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Infine</a:t>
            </a:r>
            <a:r>
              <a:rPr lang="it-IT" sz="2400" dirty="0">
                <a:solidFill>
                  <a:srgbClr val="004080"/>
                </a:solidFill>
              </a:rPr>
              <a:t>, sono utilizzati </a:t>
            </a:r>
            <a:r>
              <a:rPr lang="it-IT" sz="2400" u="sng" dirty="0">
                <a:solidFill>
                  <a:srgbClr val="004080"/>
                </a:solidFill>
              </a:rPr>
              <a:t>contributi di privati </a:t>
            </a:r>
            <a:r>
              <a:rPr lang="it-IT" sz="2400" dirty="0">
                <a:solidFill>
                  <a:srgbClr val="004080"/>
                </a:solidFill>
              </a:rPr>
              <a:t>per mezzo di contratti di sponsorizzazione. </a:t>
            </a: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07" y="5172788"/>
            <a:ext cx="1497173" cy="11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Origine del patrimonio del FEC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2633" y="1469667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Il </a:t>
            </a:r>
            <a:r>
              <a:rPr lang="it-IT" sz="2400" b="1" dirty="0">
                <a:solidFill>
                  <a:srgbClr val="004080"/>
                </a:solidFill>
              </a:rPr>
              <a:t>F</a:t>
            </a:r>
            <a:r>
              <a:rPr lang="it-IT" sz="2400" dirty="0">
                <a:solidFill>
                  <a:srgbClr val="004080"/>
                </a:solidFill>
              </a:rPr>
              <a:t>ondo </a:t>
            </a:r>
            <a:r>
              <a:rPr lang="it-IT" sz="2400" b="1" dirty="0">
                <a:solidFill>
                  <a:srgbClr val="004080"/>
                </a:solidFill>
              </a:rPr>
              <a:t>e</a:t>
            </a:r>
            <a:r>
              <a:rPr lang="it-IT" sz="2400" dirty="0">
                <a:solidFill>
                  <a:srgbClr val="004080"/>
                </a:solidFill>
              </a:rPr>
              <a:t>difici di </a:t>
            </a:r>
            <a:r>
              <a:rPr lang="it-IT" sz="2400" b="1" dirty="0" smtClean="0">
                <a:solidFill>
                  <a:srgbClr val="004080"/>
                </a:solidFill>
              </a:rPr>
              <a:t>c</a:t>
            </a:r>
            <a:r>
              <a:rPr lang="it-IT" sz="2400" dirty="0" smtClean="0">
                <a:solidFill>
                  <a:srgbClr val="004080"/>
                </a:solidFill>
              </a:rPr>
              <a:t>ulto è succeduto</a:t>
            </a:r>
            <a:r>
              <a:rPr lang="it-IT" sz="2400" dirty="0">
                <a:solidFill>
                  <a:srgbClr val="004080"/>
                </a:solidFill>
              </a:rPr>
              <a:t>, ereditandone i patrimoni, al </a:t>
            </a:r>
            <a:r>
              <a:rPr lang="it-IT" sz="2400" i="1" dirty="0">
                <a:solidFill>
                  <a:srgbClr val="004080"/>
                </a:solidFill>
              </a:rPr>
              <a:t>Fondo per il culto</a:t>
            </a:r>
            <a:r>
              <a:rPr lang="it-IT" sz="2400" dirty="0">
                <a:solidFill>
                  <a:srgbClr val="004080"/>
                </a:solidFill>
              </a:rPr>
              <a:t>, al </a:t>
            </a:r>
            <a:r>
              <a:rPr lang="it-IT" sz="2400" i="1" dirty="0">
                <a:solidFill>
                  <a:srgbClr val="004080"/>
                </a:solidFill>
              </a:rPr>
              <a:t>Fondo di beneficenza e religione </a:t>
            </a:r>
            <a:r>
              <a:rPr lang="it-IT" sz="2400" dirty="0">
                <a:solidFill>
                  <a:srgbClr val="004080"/>
                </a:solidFill>
              </a:rPr>
              <a:t>nella città di Roma e ad altre Aziende speciali di culto. </a:t>
            </a:r>
            <a:endParaRPr lang="it-IT" sz="2400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4080"/>
                </a:solidFill>
              </a:rPr>
              <a:t>A </a:t>
            </a:r>
            <a:r>
              <a:rPr lang="it-IT" sz="2400" dirty="0">
                <a:solidFill>
                  <a:srgbClr val="004080"/>
                </a:solidFill>
              </a:rPr>
              <a:t>tali enti erano stati attribuiti i </a:t>
            </a:r>
            <a:r>
              <a:rPr lang="it-IT" sz="2400" u="sng" dirty="0">
                <a:solidFill>
                  <a:srgbClr val="004080"/>
                </a:solidFill>
              </a:rPr>
              <a:t>beni e le rendite degli enti ecclesiastici colpiti dalle </a:t>
            </a:r>
            <a:r>
              <a:rPr lang="it-IT" sz="2400" b="1" u="sng" dirty="0">
                <a:solidFill>
                  <a:srgbClr val="004080"/>
                </a:solidFill>
              </a:rPr>
              <a:t>leggi ottocentesche “eversive” dell’assetto della proprietà </a:t>
            </a:r>
            <a:r>
              <a:rPr lang="it-IT" sz="2400" b="1" u="sng" dirty="0" smtClean="0">
                <a:solidFill>
                  <a:srgbClr val="004080"/>
                </a:solidFill>
              </a:rPr>
              <a:t>ecclesiastica</a:t>
            </a:r>
            <a:endParaRPr lang="it-IT" sz="2400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5" y="5042507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6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4080"/>
                </a:solidFill>
              </a:rPr>
              <a:t>Il patrimonio del FEC</a:t>
            </a:r>
            <a:endParaRPr lang="it-IT" b="1" dirty="0">
              <a:solidFill>
                <a:srgbClr val="00408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77779" y="1623472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4080"/>
                </a:solidFill>
              </a:rPr>
              <a:t>Il </a:t>
            </a:r>
            <a:r>
              <a:rPr lang="it-IT" dirty="0">
                <a:solidFill>
                  <a:srgbClr val="004080"/>
                </a:solidFill>
              </a:rPr>
              <a:t>patrimonio dell’ente è composto in prevalenza da </a:t>
            </a:r>
            <a:r>
              <a:rPr lang="it-IT" b="1" u="sng" dirty="0">
                <a:solidFill>
                  <a:srgbClr val="004080"/>
                </a:solidFill>
              </a:rPr>
              <a:t>chiese</a:t>
            </a:r>
            <a:r>
              <a:rPr lang="it-IT" b="1" dirty="0">
                <a:solidFill>
                  <a:srgbClr val="004080"/>
                </a:solidFill>
              </a:rPr>
              <a:t> </a:t>
            </a:r>
            <a:r>
              <a:rPr lang="it-IT" dirty="0">
                <a:solidFill>
                  <a:srgbClr val="004080"/>
                </a:solidFill>
              </a:rPr>
              <a:t>(circa </a:t>
            </a:r>
            <a:r>
              <a:rPr lang="it-IT" dirty="0" smtClean="0">
                <a:solidFill>
                  <a:srgbClr val="004080"/>
                </a:solidFill>
              </a:rPr>
              <a:t>860 su tutto il territorio nazionale)</a:t>
            </a:r>
            <a:r>
              <a:rPr lang="it-IT" dirty="0">
                <a:solidFill>
                  <a:srgbClr val="004080"/>
                </a:solidFill>
              </a:rPr>
              <a:t>, moltissime di inestimabile valore storico e artistico, provenienti quasi nella totalità dalle Corporazioni religiose, ossia </a:t>
            </a:r>
            <a:r>
              <a:rPr lang="it-IT" b="1" u="sng" dirty="0">
                <a:solidFill>
                  <a:srgbClr val="004080"/>
                </a:solidFill>
              </a:rPr>
              <a:t>monasteri</a:t>
            </a:r>
            <a:r>
              <a:rPr lang="it-IT" dirty="0">
                <a:solidFill>
                  <a:srgbClr val="004080"/>
                </a:solidFill>
              </a:rPr>
              <a:t> e </a:t>
            </a:r>
            <a:r>
              <a:rPr lang="it-IT" b="1" u="sng" dirty="0" smtClean="0">
                <a:solidFill>
                  <a:srgbClr val="004080"/>
                </a:solidFill>
              </a:rPr>
              <a:t>conventi</a:t>
            </a:r>
            <a:r>
              <a:rPr lang="it-IT" dirty="0" smtClean="0">
                <a:solidFill>
                  <a:srgbClr val="004080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408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3" y="4979634"/>
            <a:ext cx="1636418" cy="1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63099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4080"/>
                </a:solidFill>
              </a:rPr>
              <a:t>Firenze, </a:t>
            </a:r>
            <a:r>
              <a:rPr lang="it-IT" b="1" i="1" dirty="0">
                <a:solidFill>
                  <a:srgbClr val="004080"/>
                </a:solidFill>
              </a:rPr>
              <a:t>Santa Croce in Gerusalemme</a:t>
            </a:r>
            <a:r>
              <a:rPr lang="it-IT" b="1" dirty="0">
                <a:solidFill>
                  <a:srgbClr val="004080"/>
                </a:solidFill>
              </a:rPr>
              <a:t/>
            </a:r>
            <a:br>
              <a:rPr lang="it-IT" b="1" dirty="0">
                <a:solidFill>
                  <a:srgbClr val="004080"/>
                </a:solidFill>
              </a:rPr>
            </a:br>
            <a:endParaRPr lang="it-IT" b="1" dirty="0">
              <a:solidFill>
                <a:srgbClr val="004080"/>
              </a:solidFill>
            </a:endParaRPr>
          </a:p>
        </p:txBody>
      </p:sp>
      <p:pic>
        <p:nvPicPr>
          <p:cNvPr id="10" name="Segnaposto contenuto 9" descr="Santa-Croce-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b="10822"/>
          <a:stretch>
            <a:fillRect/>
          </a:stretch>
        </p:blipFill>
        <p:spPr>
          <a:xfrm>
            <a:off x="1257339" y="1767211"/>
            <a:ext cx="6630474" cy="3564771"/>
          </a:xfrm>
        </p:spPr>
      </p:pic>
      <p:pic>
        <p:nvPicPr>
          <p:cNvPr id="12" name="Immagine 1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97" y="5181084"/>
            <a:ext cx="1486183" cy="11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5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Città.thmx</Template>
  <TotalTime>2185</TotalTime>
  <Words>992</Words>
  <Application>Microsoft Macintosh PowerPoint</Application>
  <PresentationFormat>Presentazione su schermo (4:3)</PresentationFormat>
  <Paragraphs>102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Città</vt:lpstr>
      <vt:lpstr>IL Fondo Edifici di Culto. Storia, struttura e gestione  del patrimonio culturale e artistico dello Stato</vt:lpstr>
      <vt:lpstr>Struttura del Ministero dell’Interno</vt:lpstr>
      <vt:lpstr>I cinque dipartimenti del MI</vt:lpstr>
      <vt:lpstr>Presentazione di PowerPoint</vt:lpstr>
      <vt:lpstr>Il F.E.C.</vt:lpstr>
      <vt:lpstr>Presentazione di PowerPoint</vt:lpstr>
      <vt:lpstr>Origine del patrimonio del FEC</vt:lpstr>
      <vt:lpstr>Il patrimonio del FEC</vt:lpstr>
      <vt:lpstr>Firenze, Santa Croce in Gerusalemme </vt:lpstr>
      <vt:lpstr>Roma, Chiesa del Gesù </vt:lpstr>
      <vt:lpstr>Roma, Ara Coeli</vt:lpstr>
      <vt:lpstr>Napoli, Santa Chiara </vt:lpstr>
      <vt:lpstr>Trani, Chiesa di Santa Maria delle Grazie</vt:lpstr>
      <vt:lpstr>Palermo, Santa Maria dell’Ammiraglio </vt:lpstr>
      <vt:lpstr>Presentazione di PowerPoint</vt:lpstr>
      <vt:lpstr>Presentazione di PowerPoint</vt:lpstr>
      <vt:lpstr>Roma, “Case romane” del Celio  </vt:lpstr>
      <vt:lpstr>Napoli, Sala degli arredi sacri nella Basilica di San Domenico Maggiore </vt:lpstr>
      <vt:lpstr>Il tesoro e i mosaici della Cappella Palatina nel Palazzo dei Normanni a Palermo</vt:lpstr>
      <vt:lpstr>Presentazione di PowerPoint</vt:lpstr>
      <vt:lpstr>Presentazione di PowerPoint</vt:lpstr>
      <vt:lpstr>La Foresta di Tarvisio</vt:lpstr>
      <vt:lpstr>Presentazione di PowerPoint</vt:lpstr>
      <vt:lpstr>Riserva naturale Quarto di Santa Chiara</vt:lpstr>
      <vt:lpstr>Presentazione di PowerPoint</vt:lpstr>
      <vt:lpstr>La valorizzazione</vt:lpstr>
      <vt:lpstr>Il Salvator Mundi all’aeroporto Fiumicino di Roma</vt:lpstr>
      <vt:lpstr>Le vetrate di Giotto all’aeroporto Fiumicino di Roma</vt:lpstr>
      <vt:lpstr>Caravaggio, Flagellazione di Cristo</vt:lpstr>
      <vt:lpstr>Caravaggio, Seppellimento di Santa Lucia</vt:lpstr>
      <vt:lpstr>Il calendario 2025</vt:lpstr>
      <vt:lpstr>Presentazione di PowerPoint</vt:lpstr>
      <vt:lpstr>Alcune delle 12 cupole del calendario 2025</vt:lpstr>
      <vt:lpstr>Rivista online “Articolo 19”</vt:lpstr>
      <vt:lpstr>Presentazione di PowerPoint</vt:lpstr>
      <vt:lpstr>Presentazione di PowerPoint</vt:lpstr>
      <vt:lpstr>Link di riferimento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FEC: storia, struttura e gestione del patrimonio culturale e artistico dello Stato </dc:title>
  <dc:creator>- -</dc:creator>
  <cp:lastModifiedBy>- -</cp:lastModifiedBy>
  <cp:revision>41</cp:revision>
  <dcterms:created xsi:type="dcterms:W3CDTF">2025-02-10T18:22:57Z</dcterms:created>
  <dcterms:modified xsi:type="dcterms:W3CDTF">2025-02-13T08:55:59Z</dcterms:modified>
</cp:coreProperties>
</file>